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61" r:id="rId5"/>
    <p:sldId id="269" r:id="rId6"/>
    <p:sldId id="262" r:id="rId7"/>
    <p:sldId id="296" r:id="rId8"/>
    <p:sldId id="270" r:id="rId9"/>
    <p:sldId id="263" r:id="rId10"/>
    <p:sldId id="271" r:id="rId11"/>
    <p:sldId id="272" r:id="rId12"/>
    <p:sldId id="292" r:id="rId13"/>
    <p:sldId id="273" r:id="rId14"/>
    <p:sldId id="291" r:id="rId15"/>
    <p:sldId id="274" r:id="rId16"/>
    <p:sldId id="294" r:id="rId17"/>
    <p:sldId id="293" r:id="rId18"/>
    <p:sldId id="265" r:id="rId19"/>
    <p:sldId id="266" r:id="rId20"/>
    <p:sldId id="275" r:id="rId21"/>
    <p:sldId id="276" r:id="rId22"/>
    <p:sldId id="277" r:id="rId23"/>
    <p:sldId id="278" r:id="rId24"/>
    <p:sldId id="279" r:id="rId25"/>
    <p:sldId id="268" r:id="rId26"/>
    <p:sldId id="286" r:id="rId27"/>
    <p:sldId id="280" r:id="rId28"/>
    <p:sldId id="282" r:id="rId29"/>
    <p:sldId id="284" r:id="rId30"/>
    <p:sldId id="287" r:id="rId31"/>
    <p:sldId id="288" r:id="rId32"/>
    <p:sldId id="290" r:id="rId33"/>
    <p:sldId id="289" r:id="rId34"/>
    <p:sldId id="264" r:id="rId35"/>
    <p:sldId id="283"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29"/>
    <p:restoredTop sz="95884"/>
  </p:normalViewPr>
  <p:slideViewPr>
    <p:cSldViewPr snapToGrid="0">
      <p:cViewPr varScale="1">
        <p:scale>
          <a:sx n="110" d="100"/>
          <a:sy n="110" d="100"/>
        </p:scale>
        <p:origin x="37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16033-E857-4047-B830-922422E9ACC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ABCF278-CAA6-4A4B-810E-C01DFB53E86B}">
      <dgm:prSet/>
      <dgm:spPr/>
      <dgm:t>
        <a:bodyPr/>
        <a:lstStyle/>
        <a:p>
          <a:r>
            <a:rPr lang="en-GB" b="0" i="0" dirty="0"/>
            <a:t>What is the correlation between crime count and the Index of Multiple Deprivation (IMD) score? How does the type of crime relate to the IMD score? </a:t>
          </a:r>
          <a:endParaRPr lang="en-US" dirty="0"/>
        </a:p>
      </dgm:t>
    </dgm:pt>
    <dgm:pt modelId="{8CCD24E4-8B1E-4E50-8014-9E27FDA50D14}" type="parTrans" cxnId="{D7F7BAA8-B92F-496F-BAFD-86F5822EABDD}">
      <dgm:prSet/>
      <dgm:spPr/>
      <dgm:t>
        <a:bodyPr/>
        <a:lstStyle/>
        <a:p>
          <a:endParaRPr lang="en-US"/>
        </a:p>
      </dgm:t>
    </dgm:pt>
    <dgm:pt modelId="{8454BB7D-89D5-44DE-B392-386334BE854B}" type="sibTrans" cxnId="{D7F7BAA8-B92F-496F-BAFD-86F5822EABDD}">
      <dgm:prSet/>
      <dgm:spPr/>
      <dgm:t>
        <a:bodyPr/>
        <a:lstStyle/>
        <a:p>
          <a:endParaRPr lang="en-US"/>
        </a:p>
      </dgm:t>
    </dgm:pt>
    <dgm:pt modelId="{EB35B916-DA89-4196-A514-64BE8ECD3EC6}">
      <dgm:prSet/>
      <dgm:spPr/>
      <dgm:t>
        <a:bodyPr/>
        <a:lstStyle/>
        <a:p>
          <a:r>
            <a:rPr lang="en-GB" b="0" i="0" dirty="0"/>
            <a:t>What are the top 10 locations with the highest crime counts, and what are their corresponding IMD scores? Conversely, what are the 10 locations with the lowest crime counts, and what are their IMD scores?</a:t>
          </a:r>
          <a:endParaRPr lang="en-US" dirty="0"/>
        </a:p>
      </dgm:t>
    </dgm:pt>
    <dgm:pt modelId="{900C5854-F032-4036-82B3-1E79321C4414}" type="parTrans" cxnId="{B129F2D5-1191-4330-8777-AF278CCE6F23}">
      <dgm:prSet/>
      <dgm:spPr/>
      <dgm:t>
        <a:bodyPr/>
        <a:lstStyle/>
        <a:p>
          <a:endParaRPr lang="en-US"/>
        </a:p>
      </dgm:t>
    </dgm:pt>
    <dgm:pt modelId="{C8ADA7CB-C96D-4B32-88A5-18A25DB39048}" type="sibTrans" cxnId="{B129F2D5-1191-4330-8777-AF278CCE6F23}">
      <dgm:prSet/>
      <dgm:spPr/>
      <dgm:t>
        <a:bodyPr/>
        <a:lstStyle/>
        <a:p>
          <a:endParaRPr lang="en-US"/>
        </a:p>
      </dgm:t>
    </dgm:pt>
    <dgm:pt modelId="{06382A98-6DE8-4933-AD06-BD761B56AE1B}">
      <dgm:prSet/>
      <dgm:spPr/>
      <dgm:t>
        <a:bodyPr/>
        <a:lstStyle/>
        <a:p>
          <a:r>
            <a:rPr lang="en-GB" b="0" i="0" dirty="0"/>
            <a:t>Do crime rates exhibit seasonality, with lower street crime rates during winter months (November to February) compared to summer months (May to August)? </a:t>
          </a:r>
          <a:endParaRPr lang="en-US" dirty="0"/>
        </a:p>
      </dgm:t>
    </dgm:pt>
    <dgm:pt modelId="{FDD19C11-20D8-49AF-838A-012D223E1AD7}" type="parTrans" cxnId="{D3B52C07-3390-4772-A007-ED471989A183}">
      <dgm:prSet/>
      <dgm:spPr/>
      <dgm:t>
        <a:bodyPr/>
        <a:lstStyle/>
        <a:p>
          <a:endParaRPr lang="en-US"/>
        </a:p>
      </dgm:t>
    </dgm:pt>
    <dgm:pt modelId="{F1E8610B-8772-4E2E-A315-67AB41ED32C7}" type="sibTrans" cxnId="{D3B52C07-3390-4772-A007-ED471989A183}">
      <dgm:prSet/>
      <dgm:spPr/>
      <dgm:t>
        <a:bodyPr/>
        <a:lstStyle/>
        <a:p>
          <a:endParaRPr lang="en-US"/>
        </a:p>
      </dgm:t>
    </dgm:pt>
    <dgm:pt modelId="{70D232CF-8670-B548-AED7-DFAE2AE1C94D}">
      <dgm:prSet/>
      <dgm:spPr/>
      <dgm:t>
        <a:bodyPr/>
        <a:lstStyle/>
        <a:p>
          <a:r>
            <a:rPr lang="en-US" dirty="0"/>
            <a:t>What are types and totals of street crime that occur in Birmingham?</a:t>
          </a:r>
        </a:p>
        <a:p>
          <a:r>
            <a:rPr lang="en-US" dirty="0"/>
            <a:t>Where are the local police stations situated?</a:t>
          </a:r>
        </a:p>
      </dgm:t>
    </dgm:pt>
    <dgm:pt modelId="{064F2AD6-4E00-2B47-B2CA-07A3C6BCA77E}" type="parTrans" cxnId="{C6D4F8D3-A32E-4C44-89A2-EDA49B045E90}">
      <dgm:prSet/>
      <dgm:spPr/>
      <dgm:t>
        <a:bodyPr/>
        <a:lstStyle/>
        <a:p>
          <a:endParaRPr lang="en-GB"/>
        </a:p>
      </dgm:t>
    </dgm:pt>
    <dgm:pt modelId="{BB62A752-2EBA-8147-B350-248A490B35DE}" type="sibTrans" cxnId="{C6D4F8D3-A32E-4C44-89A2-EDA49B045E90}">
      <dgm:prSet/>
      <dgm:spPr/>
      <dgm:t>
        <a:bodyPr/>
        <a:lstStyle/>
        <a:p>
          <a:endParaRPr lang="en-GB"/>
        </a:p>
      </dgm:t>
    </dgm:pt>
    <dgm:pt modelId="{14C8260C-5AC4-A746-AC3D-A54AA28E0C9C}" type="pres">
      <dgm:prSet presAssocID="{45016033-E857-4047-B830-922422E9ACCC}" presName="linear" presStyleCnt="0">
        <dgm:presLayoutVars>
          <dgm:animLvl val="lvl"/>
          <dgm:resizeHandles val="exact"/>
        </dgm:presLayoutVars>
      </dgm:prSet>
      <dgm:spPr/>
    </dgm:pt>
    <dgm:pt modelId="{80BF5D1C-A56E-0C4E-AABA-97E070217EC3}" type="pres">
      <dgm:prSet presAssocID="{70D232CF-8670-B548-AED7-DFAE2AE1C94D}" presName="parentText" presStyleLbl="node1" presStyleIdx="0" presStyleCnt="4">
        <dgm:presLayoutVars>
          <dgm:chMax val="0"/>
          <dgm:bulletEnabled val="1"/>
        </dgm:presLayoutVars>
      </dgm:prSet>
      <dgm:spPr/>
    </dgm:pt>
    <dgm:pt modelId="{6E089228-5A8C-5548-A10D-77CD26C3F88C}" type="pres">
      <dgm:prSet presAssocID="{BB62A752-2EBA-8147-B350-248A490B35DE}" presName="spacer" presStyleCnt="0"/>
      <dgm:spPr/>
    </dgm:pt>
    <dgm:pt modelId="{CCCC95F2-9BA7-314F-AE7C-8B1441E813D6}" type="pres">
      <dgm:prSet presAssocID="{AABCF278-CAA6-4A4B-810E-C01DFB53E86B}" presName="parentText" presStyleLbl="node1" presStyleIdx="1" presStyleCnt="4">
        <dgm:presLayoutVars>
          <dgm:chMax val="0"/>
          <dgm:bulletEnabled val="1"/>
        </dgm:presLayoutVars>
      </dgm:prSet>
      <dgm:spPr/>
    </dgm:pt>
    <dgm:pt modelId="{FCC36065-9EA2-474F-B0B4-E54D98B90956}" type="pres">
      <dgm:prSet presAssocID="{8454BB7D-89D5-44DE-B392-386334BE854B}" presName="spacer" presStyleCnt="0"/>
      <dgm:spPr/>
    </dgm:pt>
    <dgm:pt modelId="{2E398E60-F6C1-BF49-AF93-FCD2AA0956F8}" type="pres">
      <dgm:prSet presAssocID="{EB35B916-DA89-4196-A514-64BE8ECD3EC6}" presName="parentText" presStyleLbl="node1" presStyleIdx="2" presStyleCnt="4">
        <dgm:presLayoutVars>
          <dgm:chMax val="0"/>
          <dgm:bulletEnabled val="1"/>
        </dgm:presLayoutVars>
      </dgm:prSet>
      <dgm:spPr/>
    </dgm:pt>
    <dgm:pt modelId="{BEB58BAF-E1F5-D949-8315-405DBAFB5CCD}" type="pres">
      <dgm:prSet presAssocID="{C8ADA7CB-C96D-4B32-88A5-18A25DB39048}" presName="spacer" presStyleCnt="0"/>
      <dgm:spPr/>
    </dgm:pt>
    <dgm:pt modelId="{A49A8CC1-FE04-3B4D-8CBB-1D4EE8FB0041}" type="pres">
      <dgm:prSet presAssocID="{06382A98-6DE8-4933-AD06-BD761B56AE1B}" presName="parentText" presStyleLbl="node1" presStyleIdx="3" presStyleCnt="4">
        <dgm:presLayoutVars>
          <dgm:chMax val="0"/>
          <dgm:bulletEnabled val="1"/>
        </dgm:presLayoutVars>
      </dgm:prSet>
      <dgm:spPr/>
    </dgm:pt>
  </dgm:ptLst>
  <dgm:cxnLst>
    <dgm:cxn modelId="{D3B52C07-3390-4772-A007-ED471989A183}" srcId="{45016033-E857-4047-B830-922422E9ACCC}" destId="{06382A98-6DE8-4933-AD06-BD761B56AE1B}" srcOrd="3" destOrd="0" parTransId="{FDD19C11-20D8-49AF-838A-012D223E1AD7}" sibTransId="{F1E8610B-8772-4E2E-A315-67AB41ED32C7}"/>
    <dgm:cxn modelId="{DE257538-89CF-A247-A081-3E2A9E7C48DA}" type="presOf" srcId="{70D232CF-8670-B548-AED7-DFAE2AE1C94D}" destId="{80BF5D1C-A56E-0C4E-AABA-97E070217EC3}" srcOrd="0" destOrd="0" presId="urn:microsoft.com/office/officeart/2005/8/layout/vList2"/>
    <dgm:cxn modelId="{E708E45C-F595-3349-B120-36CD8043D026}" type="presOf" srcId="{06382A98-6DE8-4933-AD06-BD761B56AE1B}" destId="{A49A8CC1-FE04-3B4D-8CBB-1D4EE8FB0041}" srcOrd="0" destOrd="0" presId="urn:microsoft.com/office/officeart/2005/8/layout/vList2"/>
    <dgm:cxn modelId="{E54CA674-81A2-1D4E-B0CE-C14CCEB6B077}" type="presOf" srcId="{EB35B916-DA89-4196-A514-64BE8ECD3EC6}" destId="{2E398E60-F6C1-BF49-AF93-FCD2AA0956F8}" srcOrd="0" destOrd="0" presId="urn:microsoft.com/office/officeart/2005/8/layout/vList2"/>
    <dgm:cxn modelId="{41851492-47C0-154E-BAD5-002F9A9205EF}" type="presOf" srcId="{45016033-E857-4047-B830-922422E9ACCC}" destId="{14C8260C-5AC4-A746-AC3D-A54AA28E0C9C}" srcOrd="0" destOrd="0" presId="urn:microsoft.com/office/officeart/2005/8/layout/vList2"/>
    <dgm:cxn modelId="{D7F7BAA8-B92F-496F-BAFD-86F5822EABDD}" srcId="{45016033-E857-4047-B830-922422E9ACCC}" destId="{AABCF278-CAA6-4A4B-810E-C01DFB53E86B}" srcOrd="1" destOrd="0" parTransId="{8CCD24E4-8B1E-4E50-8014-9E27FDA50D14}" sibTransId="{8454BB7D-89D5-44DE-B392-386334BE854B}"/>
    <dgm:cxn modelId="{C6D4F8D3-A32E-4C44-89A2-EDA49B045E90}" srcId="{45016033-E857-4047-B830-922422E9ACCC}" destId="{70D232CF-8670-B548-AED7-DFAE2AE1C94D}" srcOrd="0" destOrd="0" parTransId="{064F2AD6-4E00-2B47-B2CA-07A3C6BCA77E}" sibTransId="{BB62A752-2EBA-8147-B350-248A490B35DE}"/>
    <dgm:cxn modelId="{B129F2D5-1191-4330-8777-AF278CCE6F23}" srcId="{45016033-E857-4047-B830-922422E9ACCC}" destId="{EB35B916-DA89-4196-A514-64BE8ECD3EC6}" srcOrd="2" destOrd="0" parTransId="{900C5854-F032-4036-82B3-1E79321C4414}" sibTransId="{C8ADA7CB-C96D-4B32-88A5-18A25DB39048}"/>
    <dgm:cxn modelId="{814C8FEC-A6E2-144B-9B5D-AE7C541DA53E}" type="presOf" srcId="{AABCF278-CAA6-4A4B-810E-C01DFB53E86B}" destId="{CCCC95F2-9BA7-314F-AE7C-8B1441E813D6}" srcOrd="0" destOrd="0" presId="urn:microsoft.com/office/officeart/2005/8/layout/vList2"/>
    <dgm:cxn modelId="{25058107-8A75-8341-9E06-AC091543A27B}" type="presParOf" srcId="{14C8260C-5AC4-A746-AC3D-A54AA28E0C9C}" destId="{80BF5D1C-A56E-0C4E-AABA-97E070217EC3}" srcOrd="0" destOrd="0" presId="urn:microsoft.com/office/officeart/2005/8/layout/vList2"/>
    <dgm:cxn modelId="{07AFA5F9-2EE0-F14C-A1C2-F7A9BEB8081E}" type="presParOf" srcId="{14C8260C-5AC4-A746-AC3D-A54AA28E0C9C}" destId="{6E089228-5A8C-5548-A10D-77CD26C3F88C}" srcOrd="1" destOrd="0" presId="urn:microsoft.com/office/officeart/2005/8/layout/vList2"/>
    <dgm:cxn modelId="{2C8473E9-67B7-954D-9425-E3E26C9F42D7}" type="presParOf" srcId="{14C8260C-5AC4-A746-AC3D-A54AA28E0C9C}" destId="{CCCC95F2-9BA7-314F-AE7C-8B1441E813D6}" srcOrd="2" destOrd="0" presId="urn:microsoft.com/office/officeart/2005/8/layout/vList2"/>
    <dgm:cxn modelId="{E6C8221D-3A26-884B-BA9D-FCAAA53129ED}" type="presParOf" srcId="{14C8260C-5AC4-A746-AC3D-A54AA28E0C9C}" destId="{FCC36065-9EA2-474F-B0B4-E54D98B90956}" srcOrd="3" destOrd="0" presId="urn:microsoft.com/office/officeart/2005/8/layout/vList2"/>
    <dgm:cxn modelId="{02D6E156-F998-AD47-9F4D-1BB6961EDB55}" type="presParOf" srcId="{14C8260C-5AC4-A746-AC3D-A54AA28E0C9C}" destId="{2E398E60-F6C1-BF49-AF93-FCD2AA0956F8}" srcOrd="4" destOrd="0" presId="urn:microsoft.com/office/officeart/2005/8/layout/vList2"/>
    <dgm:cxn modelId="{48B10086-6913-324B-98B7-0CFBE948321F}" type="presParOf" srcId="{14C8260C-5AC4-A746-AC3D-A54AA28E0C9C}" destId="{BEB58BAF-E1F5-D949-8315-405DBAFB5CCD}" srcOrd="5" destOrd="0" presId="urn:microsoft.com/office/officeart/2005/8/layout/vList2"/>
    <dgm:cxn modelId="{84058232-2AE7-754D-A97F-01C9C256D5DD}" type="presParOf" srcId="{14C8260C-5AC4-A746-AC3D-A54AA28E0C9C}" destId="{A49A8CC1-FE04-3B4D-8CBB-1D4EE8FB004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0E9D78-9BC3-49FE-A734-8E1BF5BEA2C6}"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B89A23F1-C242-4D37-8182-CD4FC30FBE8E}">
      <dgm:prSet/>
      <dgm:spPr/>
      <dgm:t>
        <a:bodyPr/>
        <a:lstStyle/>
        <a:p>
          <a:r>
            <a:rPr lang="en-GB"/>
            <a:t>LSOA - </a:t>
          </a:r>
          <a:r>
            <a:rPr lang="en-GB" b="0" i="0"/>
            <a:t>Lower Layer Super Output Area</a:t>
          </a:r>
          <a:endParaRPr lang="en-US"/>
        </a:p>
      </dgm:t>
    </dgm:pt>
    <dgm:pt modelId="{602B1EF6-AEAC-4C4E-9B56-971E13ECE796}" type="parTrans" cxnId="{2854FB98-8B35-44F6-ABC6-1EE01937C3F7}">
      <dgm:prSet/>
      <dgm:spPr/>
      <dgm:t>
        <a:bodyPr/>
        <a:lstStyle/>
        <a:p>
          <a:endParaRPr lang="en-US"/>
        </a:p>
      </dgm:t>
    </dgm:pt>
    <dgm:pt modelId="{1FF86A6B-09DA-4C6A-AD06-DBC06F4FA4F3}" type="sibTrans" cxnId="{2854FB98-8B35-44F6-ABC6-1EE01937C3F7}">
      <dgm:prSet/>
      <dgm:spPr/>
      <dgm:t>
        <a:bodyPr/>
        <a:lstStyle/>
        <a:p>
          <a:endParaRPr lang="en-US"/>
        </a:p>
      </dgm:t>
    </dgm:pt>
    <dgm:pt modelId="{4EF4F0FE-DD6B-4E6C-8324-2AD2D8D4DB0E}">
      <dgm:prSet/>
      <dgm:spPr/>
      <dgm:t>
        <a:bodyPr/>
        <a:lstStyle/>
        <a:p>
          <a:r>
            <a:rPr lang="en-US" b="0" i="0"/>
            <a:t>IMD - </a:t>
          </a:r>
          <a:r>
            <a:rPr lang="en-US"/>
            <a:t>Index of Multiple Deprivation </a:t>
          </a:r>
        </a:p>
      </dgm:t>
    </dgm:pt>
    <dgm:pt modelId="{58485B5E-98A8-4704-8684-63B9483650AA}" type="parTrans" cxnId="{CE60215F-9367-4D17-9810-08341A4F14DB}">
      <dgm:prSet/>
      <dgm:spPr/>
      <dgm:t>
        <a:bodyPr/>
        <a:lstStyle/>
        <a:p>
          <a:endParaRPr lang="en-US"/>
        </a:p>
      </dgm:t>
    </dgm:pt>
    <dgm:pt modelId="{A6A5956C-1FC7-4D5C-8115-5B2A5906D4A3}" type="sibTrans" cxnId="{CE60215F-9367-4D17-9810-08341A4F14DB}">
      <dgm:prSet/>
      <dgm:spPr/>
      <dgm:t>
        <a:bodyPr/>
        <a:lstStyle/>
        <a:p>
          <a:endParaRPr lang="en-US"/>
        </a:p>
      </dgm:t>
    </dgm:pt>
    <dgm:pt modelId="{87F20F76-1F1E-4DA5-A2A8-4E55CA496080}">
      <dgm:prSet/>
      <dgm:spPr/>
      <dgm:t>
        <a:bodyPr/>
        <a:lstStyle/>
        <a:p>
          <a:r>
            <a:rPr lang="en-US" b="0" i="0"/>
            <a:t>IMD score is a composite </a:t>
          </a:r>
          <a:r>
            <a:rPr lang="en-US"/>
            <a:t>measure and is </a:t>
          </a:r>
          <a:r>
            <a:rPr lang="en-US" b="0" i="0"/>
            <a:t>created with 7 domains of deprivation: Income (22.5%), Employment (22.5%), Education (13.5%), Health (13.5%), Crime (9.3%), Barriers to Housing &amp; Services (9.3%), and Living Environment (9.3%). </a:t>
          </a:r>
          <a:endParaRPr lang="en-US"/>
        </a:p>
      </dgm:t>
    </dgm:pt>
    <dgm:pt modelId="{5608A5D6-8ADC-4E41-B733-DA009965C47E}" type="parTrans" cxnId="{0742341F-8522-470A-BF5D-CD2FCC342D84}">
      <dgm:prSet/>
      <dgm:spPr/>
      <dgm:t>
        <a:bodyPr/>
        <a:lstStyle/>
        <a:p>
          <a:endParaRPr lang="en-US"/>
        </a:p>
      </dgm:t>
    </dgm:pt>
    <dgm:pt modelId="{94309335-7CA7-4317-BAE4-0B3B857E5AA2}" type="sibTrans" cxnId="{0742341F-8522-470A-BF5D-CD2FCC342D84}">
      <dgm:prSet/>
      <dgm:spPr/>
      <dgm:t>
        <a:bodyPr/>
        <a:lstStyle/>
        <a:p>
          <a:endParaRPr lang="en-US"/>
        </a:p>
      </dgm:t>
    </dgm:pt>
    <dgm:pt modelId="{FB2D3358-DBB0-5246-BAA9-92E923A97B08}" type="pres">
      <dgm:prSet presAssocID="{0B0E9D78-9BC3-49FE-A734-8E1BF5BEA2C6}" presName="Name0" presStyleCnt="0">
        <dgm:presLayoutVars>
          <dgm:dir/>
          <dgm:animLvl val="lvl"/>
          <dgm:resizeHandles val="exact"/>
        </dgm:presLayoutVars>
      </dgm:prSet>
      <dgm:spPr/>
    </dgm:pt>
    <dgm:pt modelId="{B35ADA47-8204-2949-B323-F6802C9668CE}" type="pres">
      <dgm:prSet presAssocID="{87F20F76-1F1E-4DA5-A2A8-4E55CA496080}" presName="boxAndChildren" presStyleCnt="0"/>
      <dgm:spPr/>
    </dgm:pt>
    <dgm:pt modelId="{26E48470-AE00-F043-96B9-99946D9B771B}" type="pres">
      <dgm:prSet presAssocID="{87F20F76-1F1E-4DA5-A2A8-4E55CA496080}" presName="parentTextBox" presStyleLbl="node1" presStyleIdx="0" presStyleCnt="3"/>
      <dgm:spPr/>
    </dgm:pt>
    <dgm:pt modelId="{E24352A6-CF8E-DE4E-8286-758F4F6973DB}" type="pres">
      <dgm:prSet presAssocID="{A6A5956C-1FC7-4D5C-8115-5B2A5906D4A3}" presName="sp" presStyleCnt="0"/>
      <dgm:spPr/>
    </dgm:pt>
    <dgm:pt modelId="{2D48759E-3768-CA48-82EF-6E68FA730C8B}" type="pres">
      <dgm:prSet presAssocID="{4EF4F0FE-DD6B-4E6C-8324-2AD2D8D4DB0E}" presName="arrowAndChildren" presStyleCnt="0"/>
      <dgm:spPr/>
    </dgm:pt>
    <dgm:pt modelId="{17B99F09-7B5C-8143-BE93-0FB381392528}" type="pres">
      <dgm:prSet presAssocID="{4EF4F0FE-DD6B-4E6C-8324-2AD2D8D4DB0E}" presName="parentTextArrow" presStyleLbl="node1" presStyleIdx="1" presStyleCnt="3"/>
      <dgm:spPr/>
    </dgm:pt>
    <dgm:pt modelId="{0A6D759E-8F6A-194B-8AAA-213FE033F887}" type="pres">
      <dgm:prSet presAssocID="{1FF86A6B-09DA-4C6A-AD06-DBC06F4FA4F3}" presName="sp" presStyleCnt="0"/>
      <dgm:spPr/>
    </dgm:pt>
    <dgm:pt modelId="{8D8A1809-9301-6E4B-AD0A-FB801323D1AE}" type="pres">
      <dgm:prSet presAssocID="{B89A23F1-C242-4D37-8182-CD4FC30FBE8E}" presName="arrowAndChildren" presStyleCnt="0"/>
      <dgm:spPr/>
    </dgm:pt>
    <dgm:pt modelId="{B3A01CCB-B27A-8A48-9BFE-8EEF0C104E1F}" type="pres">
      <dgm:prSet presAssocID="{B89A23F1-C242-4D37-8182-CD4FC30FBE8E}" presName="parentTextArrow" presStyleLbl="node1" presStyleIdx="2" presStyleCnt="3"/>
      <dgm:spPr/>
    </dgm:pt>
  </dgm:ptLst>
  <dgm:cxnLst>
    <dgm:cxn modelId="{0742341F-8522-470A-BF5D-CD2FCC342D84}" srcId="{0B0E9D78-9BC3-49FE-A734-8E1BF5BEA2C6}" destId="{87F20F76-1F1E-4DA5-A2A8-4E55CA496080}" srcOrd="2" destOrd="0" parTransId="{5608A5D6-8ADC-4E41-B733-DA009965C47E}" sibTransId="{94309335-7CA7-4317-BAE4-0B3B857E5AA2}"/>
    <dgm:cxn modelId="{09E5B03A-545E-7E41-80D0-0232AE6AA71A}" type="presOf" srcId="{B89A23F1-C242-4D37-8182-CD4FC30FBE8E}" destId="{B3A01CCB-B27A-8A48-9BFE-8EEF0C104E1F}" srcOrd="0" destOrd="0" presId="urn:microsoft.com/office/officeart/2005/8/layout/process4"/>
    <dgm:cxn modelId="{CE60215F-9367-4D17-9810-08341A4F14DB}" srcId="{0B0E9D78-9BC3-49FE-A734-8E1BF5BEA2C6}" destId="{4EF4F0FE-DD6B-4E6C-8324-2AD2D8D4DB0E}" srcOrd="1" destOrd="0" parTransId="{58485B5E-98A8-4704-8684-63B9483650AA}" sibTransId="{A6A5956C-1FC7-4D5C-8115-5B2A5906D4A3}"/>
    <dgm:cxn modelId="{A63C418E-A5E1-BD4D-B648-1FECE58721D4}" type="presOf" srcId="{4EF4F0FE-DD6B-4E6C-8324-2AD2D8D4DB0E}" destId="{17B99F09-7B5C-8143-BE93-0FB381392528}" srcOrd="0" destOrd="0" presId="urn:microsoft.com/office/officeart/2005/8/layout/process4"/>
    <dgm:cxn modelId="{2854FB98-8B35-44F6-ABC6-1EE01937C3F7}" srcId="{0B0E9D78-9BC3-49FE-A734-8E1BF5BEA2C6}" destId="{B89A23F1-C242-4D37-8182-CD4FC30FBE8E}" srcOrd="0" destOrd="0" parTransId="{602B1EF6-AEAC-4C4E-9B56-971E13ECE796}" sibTransId="{1FF86A6B-09DA-4C6A-AD06-DBC06F4FA4F3}"/>
    <dgm:cxn modelId="{661E70B2-E9D6-0E48-A5CC-727195A26A71}" type="presOf" srcId="{87F20F76-1F1E-4DA5-A2A8-4E55CA496080}" destId="{26E48470-AE00-F043-96B9-99946D9B771B}" srcOrd="0" destOrd="0" presId="urn:microsoft.com/office/officeart/2005/8/layout/process4"/>
    <dgm:cxn modelId="{B8CFA6F9-A513-8F4C-9E63-1333C09B6589}" type="presOf" srcId="{0B0E9D78-9BC3-49FE-A734-8E1BF5BEA2C6}" destId="{FB2D3358-DBB0-5246-BAA9-92E923A97B08}" srcOrd="0" destOrd="0" presId="urn:microsoft.com/office/officeart/2005/8/layout/process4"/>
    <dgm:cxn modelId="{14E11FBA-A346-434B-B0C6-66536F5D0F3A}" type="presParOf" srcId="{FB2D3358-DBB0-5246-BAA9-92E923A97B08}" destId="{B35ADA47-8204-2949-B323-F6802C9668CE}" srcOrd="0" destOrd="0" presId="urn:microsoft.com/office/officeart/2005/8/layout/process4"/>
    <dgm:cxn modelId="{67C28742-8C6A-3B4A-B3DD-7559E85B7364}" type="presParOf" srcId="{B35ADA47-8204-2949-B323-F6802C9668CE}" destId="{26E48470-AE00-F043-96B9-99946D9B771B}" srcOrd="0" destOrd="0" presId="urn:microsoft.com/office/officeart/2005/8/layout/process4"/>
    <dgm:cxn modelId="{A986BDE6-3317-2845-9551-5A116692D06C}" type="presParOf" srcId="{FB2D3358-DBB0-5246-BAA9-92E923A97B08}" destId="{E24352A6-CF8E-DE4E-8286-758F4F6973DB}" srcOrd="1" destOrd="0" presId="urn:microsoft.com/office/officeart/2005/8/layout/process4"/>
    <dgm:cxn modelId="{FCB06879-B342-9440-9C2F-18AACD7E652E}" type="presParOf" srcId="{FB2D3358-DBB0-5246-BAA9-92E923A97B08}" destId="{2D48759E-3768-CA48-82EF-6E68FA730C8B}" srcOrd="2" destOrd="0" presId="urn:microsoft.com/office/officeart/2005/8/layout/process4"/>
    <dgm:cxn modelId="{D358977A-4F9C-1D4F-BF27-169E107ACDCC}" type="presParOf" srcId="{2D48759E-3768-CA48-82EF-6E68FA730C8B}" destId="{17B99F09-7B5C-8143-BE93-0FB381392528}" srcOrd="0" destOrd="0" presId="urn:microsoft.com/office/officeart/2005/8/layout/process4"/>
    <dgm:cxn modelId="{36466823-2BA4-7F49-BAB0-DE00D9D4AF9E}" type="presParOf" srcId="{FB2D3358-DBB0-5246-BAA9-92E923A97B08}" destId="{0A6D759E-8F6A-194B-8AAA-213FE033F887}" srcOrd="3" destOrd="0" presId="urn:microsoft.com/office/officeart/2005/8/layout/process4"/>
    <dgm:cxn modelId="{5ED95A31-FB3E-8540-A228-4E9E212D34C5}" type="presParOf" srcId="{FB2D3358-DBB0-5246-BAA9-92E923A97B08}" destId="{8D8A1809-9301-6E4B-AD0A-FB801323D1AE}" srcOrd="4" destOrd="0" presId="urn:microsoft.com/office/officeart/2005/8/layout/process4"/>
    <dgm:cxn modelId="{D33CAC9C-784F-BF43-942F-94F99B35D4B9}" type="presParOf" srcId="{8D8A1809-9301-6E4B-AD0A-FB801323D1AE}" destId="{B3A01CCB-B27A-8A48-9BFE-8EEF0C104E1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F5D1C-A56E-0C4E-AABA-97E070217EC3}">
      <dsp:nvSpPr>
        <dsp:cNvPr id="0" name=""/>
        <dsp:cNvSpPr/>
      </dsp:nvSpPr>
      <dsp:spPr>
        <a:xfrm>
          <a:off x="0" y="90776"/>
          <a:ext cx="6096000" cy="12851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What are types and totals of street crime that occur in Birmingham?</a:t>
          </a:r>
        </a:p>
        <a:p>
          <a:pPr marL="0" lvl="0" indent="0" algn="l" defTabSz="844550">
            <a:lnSpc>
              <a:spcPct val="90000"/>
            </a:lnSpc>
            <a:spcBef>
              <a:spcPct val="0"/>
            </a:spcBef>
            <a:spcAft>
              <a:spcPct val="35000"/>
            </a:spcAft>
            <a:buNone/>
          </a:pPr>
          <a:r>
            <a:rPr lang="en-US" sz="1900" kern="1200" dirty="0"/>
            <a:t>Where are the local police stations situated?</a:t>
          </a:r>
        </a:p>
      </dsp:txBody>
      <dsp:txXfrm>
        <a:off x="62737" y="153513"/>
        <a:ext cx="5970526" cy="1159697"/>
      </dsp:txXfrm>
    </dsp:sp>
    <dsp:sp modelId="{CCCC95F2-9BA7-314F-AE7C-8B1441E813D6}">
      <dsp:nvSpPr>
        <dsp:cNvPr id="0" name=""/>
        <dsp:cNvSpPr/>
      </dsp:nvSpPr>
      <dsp:spPr>
        <a:xfrm>
          <a:off x="0" y="1430668"/>
          <a:ext cx="6096000" cy="1285171"/>
        </a:xfrm>
        <a:prstGeom prst="roundRect">
          <a:avLst/>
        </a:prstGeom>
        <a:solidFill>
          <a:schemeClr val="accent2">
            <a:hueOff val="999888"/>
            <a:satOff val="-3416"/>
            <a:lumOff val="-35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0" i="0" kern="1200" dirty="0"/>
            <a:t>What is the correlation between crime count and the Index of Multiple Deprivation (IMD) score? How does the type of crime relate to the IMD score? </a:t>
          </a:r>
          <a:endParaRPr lang="en-US" sz="1900" kern="1200" dirty="0"/>
        </a:p>
      </dsp:txBody>
      <dsp:txXfrm>
        <a:off x="62737" y="1493405"/>
        <a:ext cx="5970526" cy="1159697"/>
      </dsp:txXfrm>
    </dsp:sp>
    <dsp:sp modelId="{2E398E60-F6C1-BF49-AF93-FCD2AA0956F8}">
      <dsp:nvSpPr>
        <dsp:cNvPr id="0" name=""/>
        <dsp:cNvSpPr/>
      </dsp:nvSpPr>
      <dsp:spPr>
        <a:xfrm>
          <a:off x="0" y="2770560"/>
          <a:ext cx="6096000" cy="1285171"/>
        </a:xfrm>
        <a:prstGeom prst="roundRect">
          <a:avLst/>
        </a:prstGeom>
        <a:solidFill>
          <a:schemeClr val="accent2">
            <a:hueOff val="1999777"/>
            <a:satOff val="-6832"/>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0" i="0" kern="1200" dirty="0"/>
            <a:t>What are the top 10 locations with the highest crime counts, and what are their corresponding IMD scores? Conversely, what are the 10 locations with the lowest crime counts, and what are their IMD scores?</a:t>
          </a:r>
          <a:endParaRPr lang="en-US" sz="1900" kern="1200" dirty="0"/>
        </a:p>
      </dsp:txBody>
      <dsp:txXfrm>
        <a:off x="62737" y="2833297"/>
        <a:ext cx="5970526" cy="1159697"/>
      </dsp:txXfrm>
    </dsp:sp>
    <dsp:sp modelId="{A49A8CC1-FE04-3B4D-8CBB-1D4EE8FB0041}">
      <dsp:nvSpPr>
        <dsp:cNvPr id="0" name=""/>
        <dsp:cNvSpPr/>
      </dsp:nvSpPr>
      <dsp:spPr>
        <a:xfrm>
          <a:off x="0" y="4110451"/>
          <a:ext cx="6096000" cy="1285171"/>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0" i="0" kern="1200" dirty="0"/>
            <a:t>Do crime rates exhibit seasonality, with lower street crime rates during winter months (November to February) compared to summer months (May to August)? </a:t>
          </a:r>
          <a:endParaRPr lang="en-US" sz="1900" kern="1200" dirty="0"/>
        </a:p>
      </dsp:txBody>
      <dsp:txXfrm>
        <a:off x="62737" y="4173188"/>
        <a:ext cx="5970526" cy="1159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48470-AE00-F043-96B9-99946D9B771B}">
      <dsp:nvSpPr>
        <dsp:cNvPr id="0" name=""/>
        <dsp:cNvSpPr/>
      </dsp:nvSpPr>
      <dsp:spPr>
        <a:xfrm>
          <a:off x="0" y="4129903"/>
          <a:ext cx="6096000" cy="13555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a:t>IMD score is a composite </a:t>
          </a:r>
          <a:r>
            <a:rPr lang="en-US" sz="1800" kern="1200"/>
            <a:t>measure and is </a:t>
          </a:r>
          <a:r>
            <a:rPr lang="en-US" sz="1800" b="0" i="0" kern="1200"/>
            <a:t>created with 7 domains of deprivation: Income (22.5%), Employment (22.5%), Education (13.5%), Health (13.5%), Crime (9.3%), Barriers to Housing &amp; Services (9.3%), and Living Environment (9.3%). </a:t>
          </a:r>
          <a:endParaRPr lang="en-US" sz="1800" kern="1200"/>
        </a:p>
      </dsp:txBody>
      <dsp:txXfrm>
        <a:off x="0" y="4129903"/>
        <a:ext cx="6096000" cy="1355526"/>
      </dsp:txXfrm>
    </dsp:sp>
    <dsp:sp modelId="{17B99F09-7B5C-8143-BE93-0FB381392528}">
      <dsp:nvSpPr>
        <dsp:cNvPr id="0" name=""/>
        <dsp:cNvSpPr/>
      </dsp:nvSpPr>
      <dsp:spPr>
        <a:xfrm rot="10800000">
          <a:off x="0" y="2065436"/>
          <a:ext cx="6096000" cy="2084799"/>
        </a:xfrm>
        <a:prstGeom prst="upArrowCallou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a:t>IMD - </a:t>
          </a:r>
          <a:r>
            <a:rPr lang="en-US" sz="1800" kern="1200"/>
            <a:t>Index of Multiple Deprivation </a:t>
          </a:r>
        </a:p>
      </dsp:txBody>
      <dsp:txXfrm rot="10800000">
        <a:off x="0" y="2065436"/>
        <a:ext cx="6096000" cy="1354640"/>
      </dsp:txXfrm>
    </dsp:sp>
    <dsp:sp modelId="{B3A01CCB-B27A-8A48-9BFE-8EEF0C104E1F}">
      <dsp:nvSpPr>
        <dsp:cNvPr id="0" name=""/>
        <dsp:cNvSpPr/>
      </dsp:nvSpPr>
      <dsp:spPr>
        <a:xfrm rot="10800000">
          <a:off x="0" y="969"/>
          <a:ext cx="6096000" cy="2084799"/>
        </a:xfrm>
        <a:prstGeom prst="upArrowCallou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t>LSOA - </a:t>
          </a:r>
          <a:r>
            <a:rPr lang="en-GB" sz="1800" b="0" i="0" kern="1200"/>
            <a:t>Lower Layer Super Output Area</a:t>
          </a:r>
          <a:endParaRPr lang="en-US" sz="1800" kern="1200"/>
        </a:p>
      </dsp:txBody>
      <dsp:txXfrm rot="10800000">
        <a:off x="0" y="969"/>
        <a:ext cx="6096000" cy="13546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9/25/2023</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21031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9/25/2023</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43420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9/25/2023</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11379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9/25/2023</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6754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9/25/2023</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07289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9/25/2023</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2414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9/25/2023</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25630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9/25/2023</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3818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9/25/2023</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1432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9/25/2023</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1822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9/25/2023</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57615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9/25/2023</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57013318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B2D26E-FBAE-45B8-B0F6-80E4ABDEC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442A66-721F-4552-A3AD-3A2215F0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7EA5288-5BEB-4C44-949A-ED209FE21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5300C-AD54-1574-C009-C756710EF4EA}"/>
              </a:ext>
            </a:extLst>
          </p:cNvPr>
          <p:cNvSpPr>
            <a:spLocks noGrp="1"/>
          </p:cNvSpPr>
          <p:nvPr>
            <p:ph type="ctrTitle"/>
          </p:nvPr>
        </p:nvSpPr>
        <p:spPr>
          <a:xfrm>
            <a:off x="685801" y="1223889"/>
            <a:ext cx="4076700" cy="2508139"/>
          </a:xfrm>
        </p:spPr>
        <p:txBody>
          <a:bodyPr>
            <a:normAutofit/>
          </a:bodyPr>
          <a:lstStyle/>
          <a:p>
            <a:r>
              <a:rPr lang="en-GB" sz="2800" b="1" i="0" dirty="0">
                <a:solidFill>
                  <a:schemeClr val="tx1"/>
                </a:solidFill>
                <a:effectLst/>
              </a:rPr>
              <a:t>Exploratory data analysis: Crime data in Birmingham Aug 2020 – Jul 2023</a:t>
            </a:r>
            <a:endParaRPr lang="en-US" sz="4800" b="1" dirty="0">
              <a:solidFill>
                <a:schemeClr val="tx1"/>
              </a:solidFill>
            </a:endParaRPr>
          </a:p>
        </p:txBody>
      </p:sp>
      <p:sp>
        <p:nvSpPr>
          <p:cNvPr id="3" name="Subtitle 2">
            <a:extLst>
              <a:ext uri="{FF2B5EF4-FFF2-40B4-BE49-F238E27FC236}">
                <a16:creationId xmlns:a16="http://schemas.microsoft.com/office/drawing/2014/main" id="{4B53CC81-8DF6-2D8B-3313-1DF93FA20E0E}"/>
              </a:ext>
            </a:extLst>
          </p:cNvPr>
          <p:cNvSpPr>
            <a:spLocks noGrp="1"/>
          </p:cNvSpPr>
          <p:nvPr>
            <p:ph type="subTitle" idx="1"/>
          </p:nvPr>
        </p:nvSpPr>
        <p:spPr>
          <a:xfrm>
            <a:off x="1371600" y="4114800"/>
            <a:ext cx="2705100" cy="1773044"/>
          </a:xfrm>
        </p:spPr>
        <p:txBody>
          <a:bodyPr>
            <a:normAutofit/>
          </a:bodyPr>
          <a:lstStyle/>
          <a:p>
            <a:r>
              <a:rPr lang="en-US" sz="2000" dirty="0"/>
              <a:t>By Kaj Kabilan</a:t>
            </a:r>
          </a:p>
          <a:p>
            <a:r>
              <a:rPr lang="en-US" sz="2000" dirty="0"/>
              <a:t>Darryl Hewitt</a:t>
            </a:r>
          </a:p>
          <a:p>
            <a:r>
              <a:rPr lang="en-US" sz="2000" dirty="0"/>
              <a:t>Mushfiqur Rahman</a:t>
            </a:r>
          </a:p>
          <a:p>
            <a:r>
              <a:rPr lang="en-US" sz="2000" dirty="0" err="1"/>
              <a:t>Suwaiba</a:t>
            </a:r>
            <a:r>
              <a:rPr lang="en-US" sz="2000" dirty="0"/>
              <a:t> </a:t>
            </a:r>
          </a:p>
        </p:txBody>
      </p:sp>
      <p:pic>
        <p:nvPicPr>
          <p:cNvPr id="4" name="Picture 3" descr="Triangular abstract background">
            <a:extLst>
              <a:ext uri="{FF2B5EF4-FFF2-40B4-BE49-F238E27FC236}">
                <a16:creationId xmlns:a16="http://schemas.microsoft.com/office/drawing/2014/main" id="{0FDD5EE5-6DAA-FD8C-018A-FD4A78796E8A}"/>
              </a:ext>
            </a:extLst>
          </p:cNvPr>
          <p:cNvPicPr>
            <a:picLocks noChangeAspect="1"/>
          </p:cNvPicPr>
          <p:nvPr/>
        </p:nvPicPr>
        <p:blipFill rotWithShape="1">
          <a:blip r:embed="rId2"/>
          <a:srcRect l="13615" r="20376" b="-1"/>
          <a:stretch/>
        </p:blipFill>
        <p:spPr>
          <a:xfrm>
            <a:off x="5410200" y="10"/>
            <a:ext cx="6781800" cy="6857990"/>
          </a:xfrm>
          <a:prstGeom prst="rect">
            <a:avLst/>
          </a:prstGeom>
        </p:spPr>
      </p:pic>
      <p:sp>
        <p:nvSpPr>
          <p:cNvPr id="5" name="Rectangle 1">
            <a:extLst>
              <a:ext uri="{FF2B5EF4-FFF2-40B4-BE49-F238E27FC236}">
                <a16:creationId xmlns:a16="http://schemas.microsoft.com/office/drawing/2014/main" id="{EDBEF1E2-3201-87C5-E0BC-A709D2BC6AC0}"/>
              </a:ext>
            </a:extLst>
          </p:cNvPr>
          <p:cNvSpPr>
            <a:spLocks noChangeArrowheads="1"/>
          </p:cNvSpPr>
          <p:nvPr/>
        </p:nvSpPr>
        <p:spPr bwMode="auto">
          <a:xfrm>
            <a:off x="0" y="0"/>
            <a:ext cx="12192000" cy="0"/>
          </a:xfrm>
          <a:prstGeom prst="rect">
            <a:avLst/>
          </a:prstGeom>
          <a:solidFill>
            <a:srgbClr val="2225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68241"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D1D2D3"/>
                </a:solidFill>
                <a:effectLst/>
                <a:latin typeface="Slack-Lato"/>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746705BC-DAC8-C556-69B2-1B385D5BE711}"/>
              </a:ext>
            </a:extLst>
          </p:cNvPr>
          <p:cNvSpPr>
            <a:spLocks noChangeArrowheads="1"/>
          </p:cNvSpPr>
          <p:nvPr/>
        </p:nvSpPr>
        <p:spPr bwMode="auto">
          <a:xfrm>
            <a:off x="152400" y="152400"/>
            <a:ext cx="12192000" cy="0"/>
          </a:xfrm>
          <a:prstGeom prst="rect">
            <a:avLst/>
          </a:prstGeom>
          <a:solidFill>
            <a:srgbClr val="2225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68241"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D1D2D3"/>
                </a:solidFill>
                <a:effectLst/>
                <a:latin typeface="Slack-Lato"/>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CC030A47-0C23-A5E9-6BC4-DE345324B380}"/>
              </a:ext>
            </a:extLst>
          </p:cNvPr>
          <p:cNvSpPr>
            <a:spLocks noChangeArrowheads="1"/>
          </p:cNvSpPr>
          <p:nvPr/>
        </p:nvSpPr>
        <p:spPr bwMode="auto">
          <a:xfrm>
            <a:off x="304800" y="304800"/>
            <a:ext cx="12192000" cy="0"/>
          </a:xfrm>
          <a:prstGeom prst="rect">
            <a:avLst/>
          </a:prstGeom>
          <a:solidFill>
            <a:srgbClr val="2225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68241"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D1D2D3"/>
                </a:solidFill>
                <a:effectLst/>
                <a:latin typeface="Slack-Lato"/>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466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4CBB-24D7-E08C-2958-AA8924D1B74B}"/>
              </a:ext>
            </a:extLst>
          </p:cNvPr>
          <p:cNvSpPr>
            <a:spLocks noGrp="1"/>
          </p:cNvSpPr>
          <p:nvPr>
            <p:ph type="title"/>
          </p:nvPr>
        </p:nvSpPr>
        <p:spPr>
          <a:xfrm>
            <a:off x="158886" y="-377757"/>
            <a:ext cx="9486900" cy="1371600"/>
          </a:xfrm>
        </p:spPr>
        <p:txBody>
          <a:bodyPr/>
          <a:lstStyle/>
          <a:p>
            <a:r>
              <a:rPr lang="en-GB" dirty="0"/>
              <a:t>Police Data </a:t>
            </a:r>
          </a:p>
        </p:txBody>
      </p:sp>
      <p:pic>
        <p:nvPicPr>
          <p:cNvPr id="8" name="Picture 7">
            <a:extLst>
              <a:ext uri="{FF2B5EF4-FFF2-40B4-BE49-F238E27FC236}">
                <a16:creationId xmlns:a16="http://schemas.microsoft.com/office/drawing/2014/main" id="{295ED1A8-1E3E-4956-B7BC-40FCA0EC6781}"/>
              </a:ext>
            </a:extLst>
          </p:cNvPr>
          <p:cNvPicPr>
            <a:picLocks noChangeAspect="1"/>
          </p:cNvPicPr>
          <p:nvPr/>
        </p:nvPicPr>
        <p:blipFill>
          <a:blip r:embed="rId2"/>
          <a:stretch>
            <a:fillRect/>
          </a:stretch>
        </p:blipFill>
        <p:spPr>
          <a:xfrm>
            <a:off x="90792" y="1088598"/>
            <a:ext cx="4986519" cy="3759200"/>
          </a:xfrm>
          <a:prstGeom prst="rect">
            <a:avLst/>
          </a:prstGeom>
        </p:spPr>
      </p:pic>
      <p:pic>
        <p:nvPicPr>
          <p:cNvPr id="9" name="Picture 8">
            <a:extLst>
              <a:ext uri="{FF2B5EF4-FFF2-40B4-BE49-F238E27FC236}">
                <a16:creationId xmlns:a16="http://schemas.microsoft.com/office/drawing/2014/main" id="{07DBD60F-3D0C-0DE8-9A91-D15E716D33A2}"/>
              </a:ext>
            </a:extLst>
          </p:cNvPr>
          <p:cNvPicPr>
            <a:picLocks noChangeAspect="1"/>
          </p:cNvPicPr>
          <p:nvPr/>
        </p:nvPicPr>
        <p:blipFill rotWithShape="1">
          <a:blip r:embed="rId3"/>
          <a:srcRect l="1995"/>
          <a:stretch/>
        </p:blipFill>
        <p:spPr>
          <a:xfrm>
            <a:off x="2477311" y="3074482"/>
            <a:ext cx="9824936" cy="3546631"/>
          </a:xfrm>
          <a:prstGeom prst="rect">
            <a:avLst/>
          </a:prstGeom>
        </p:spPr>
      </p:pic>
    </p:spTree>
    <p:extLst>
      <p:ext uri="{BB962C8B-B14F-4D97-AF65-F5344CB8AC3E}">
        <p14:creationId xmlns:p14="http://schemas.microsoft.com/office/powerpoint/2010/main" val="246335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C428-F15B-7E2E-D077-812629CCD683}"/>
              </a:ext>
            </a:extLst>
          </p:cNvPr>
          <p:cNvSpPr>
            <a:spLocks noGrp="1"/>
          </p:cNvSpPr>
          <p:nvPr>
            <p:ph type="title"/>
          </p:nvPr>
        </p:nvSpPr>
        <p:spPr>
          <a:xfrm>
            <a:off x="1090379" y="196704"/>
            <a:ext cx="9486900" cy="1371600"/>
          </a:xfrm>
        </p:spPr>
        <p:txBody>
          <a:bodyPr/>
          <a:lstStyle/>
          <a:p>
            <a:r>
              <a:rPr lang="en-US" dirty="0"/>
              <a:t>LSOA Map Plot</a:t>
            </a:r>
          </a:p>
        </p:txBody>
      </p:sp>
      <p:sp>
        <p:nvSpPr>
          <p:cNvPr id="3" name="Content Placeholder 2">
            <a:extLst>
              <a:ext uri="{FF2B5EF4-FFF2-40B4-BE49-F238E27FC236}">
                <a16:creationId xmlns:a16="http://schemas.microsoft.com/office/drawing/2014/main" id="{5B19A934-37F1-0EC8-42AF-BC7A4FBF685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4F598E8-A16A-4EC7-A729-5D0B92F9E720}"/>
              </a:ext>
            </a:extLst>
          </p:cNvPr>
          <p:cNvPicPr>
            <a:picLocks noChangeAspect="1"/>
          </p:cNvPicPr>
          <p:nvPr/>
        </p:nvPicPr>
        <p:blipFill>
          <a:blip r:embed="rId2"/>
          <a:stretch>
            <a:fillRect/>
          </a:stretch>
        </p:blipFill>
        <p:spPr>
          <a:xfrm>
            <a:off x="0" y="-2442"/>
            <a:ext cx="5486400" cy="6790615"/>
          </a:xfrm>
          <a:prstGeom prst="rect">
            <a:avLst/>
          </a:prstGeom>
        </p:spPr>
      </p:pic>
      <p:pic>
        <p:nvPicPr>
          <p:cNvPr id="5" name="Picture 4">
            <a:extLst>
              <a:ext uri="{FF2B5EF4-FFF2-40B4-BE49-F238E27FC236}">
                <a16:creationId xmlns:a16="http://schemas.microsoft.com/office/drawing/2014/main" id="{5857922F-465D-2BC4-71DB-DF24F77DD01F}"/>
              </a:ext>
            </a:extLst>
          </p:cNvPr>
          <p:cNvPicPr>
            <a:picLocks noChangeAspect="1"/>
          </p:cNvPicPr>
          <p:nvPr/>
        </p:nvPicPr>
        <p:blipFill rotWithShape="1">
          <a:blip r:embed="rId3"/>
          <a:srcRect l="329" t="150" r="-329" b="57186"/>
          <a:stretch/>
        </p:blipFill>
        <p:spPr>
          <a:xfrm>
            <a:off x="5142881" y="95919"/>
            <a:ext cx="6841651" cy="1501762"/>
          </a:xfrm>
          <a:prstGeom prst="rect">
            <a:avLst/>
          </a:prstGeom>
        </p:spPr>
      </p:pic>
      <p:pic>
        <p:nvPicPr>
          <p:cNvPr id="7" name="Picture 6">
            <a:extLst>
              <a:ext uri="{FF2B5EF4-FFF2-40B4-BE49-F238E27FC236}">
                <a16:creationId xmlns:a16="http://schemas.microsoft.com/office/drawing/2014/main" id="{00F09D18-4483-7ADD-8FB1-4097DD189850}"/>
              </a:ext>
            </a:extLst>
          </p:cNvPr>
          <p:cNvPicPr>
            <a:picLocks noChangeAspect="1"/>
          </p:cNvPicPr>
          <p:nvPr/>
        </p:nvPicPr>
        <p:blipFill>
          <a:blip r:embed="rId4"/>
          <a:stretch>
            <a:fillRect/>
          </a:stretch>
        </p:blipFill>
        <p:spPr>
          <a:xfrm>
            <a:off x="3579778" y="1710416"/>
            <a:ext cx="8294507" cy="5106322"/>
          </a:xfrm>
          <a:prstGeom prst="rect">
            <a:avLst/>
          </a:prstGeom>
        </p:spPr>
      </p:pic>
    </p:spTree>
    <p:extLst>
      <p:ext uri="{BB962C8B-B14F-4D97-AF65-F5344CB8AC3E}">
        <p14:creationId xmlns:p14="http://schemas.microsoft.com/office/powerpoint/2010/main" val="3176741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65EF-B63C-E1F1-F74A-3D3B39A44DC1}"/>
              </a:ext>
            </a:extLst>
          </p:cNvPr>
          <p:cNvSpPr>
            <a:spLocks noGrp="1"/>
          </p:cNvSpPr>
          <p:nvPr>
            <p:ph type="title"/>
          </p:nvPr>
        </p:nvSpPr>
        <p:spPr>
          <a:xfrm>
            <a:off x="4762500" y="942449"/>
            <a:ext cx="6096000" cy="936840"/>
          </a:xfrm>
        </p:spPr>
        <p:txBody>
          <a:bodyPr>
            <a:normAutofit/>
          </a:bodyPr>
          <a:lstStyle/>
          <a:p>
            <a:pPr algn="ctr"/>
            <a:r>
              <a:rPr lang="en-GB" sz="3000"/>
              <a:t>Research Question 1</a:t>
            </a:r>
            <a:br>
              <a:rPr lang="en-GB" sz="3000"/>
            </a:br>
            <a:endParaRPr lang="en-GB" sz="3000"/>
          </a:p>
        </p:txBody>
      </p:sp>
      <p:pic>
        <p:nvPicPr>
          <p:cNvPr id="14" name="Picture 13" descr="Magnifying glass and question mark">
            <a:extLst>
              <a:ext uri="{FF2B5EF4-FFF2-40B4-BE49-F238E27FC236}">
                <a16:creationId xmlns:a16="http://schemas.microsoft.com/office/drawing/2014/main" id="{407EB97A-1E54-963F-3A5A-FEFC524D149B}"/>
              </a:ext>
            </a:extLst>
          </p:cNvPr>
          <p:cNvPicPr>
            <a:picLocks noChangeAspect="1"/>
          </p:cNvPicPr>
          <p:nvPr/>
        </p:nvPicPr>
        <p:blipFill rotWithShape="1">
          <a:blip r:embed="rId2"/>
          <a:srcRect l="37918" r="34270"/>
          <a:stretch/>
        </p:blipFill>
        <p:spPr>
          <a:xfrm>
            <a:off x="1" y="10"/>
            <a:ext cx="3390899" cy="6857990"/>
          </a:xfrm>
          <a:prstGeom prst="rect">
            <a:avLst/>
          </a:prstGeom>
        </p:spPr>
      </p:pic>
      <p:sp>
        <p:nvSpPr>
          <p:cNvPr id="6" name="Content Placeholder 5">
            <a:extLst>
              <a:ext uri="{FF2B5EF4-FFF2-40B4-BE49-F238E27FC236}">
                <a16:creationId xmlns:a16="http://schemas.microsoft.com/office/drawing/2014/main" id="{037B66DE-9801-104D-BDF3-94D1D8C80A1E}"/>
              </a:ext>
            </a:extLst>
          </p:cNvPr>
          <p:cNvSpPr txBox="1">
            <a:spLocks noGrp="1"/>
          </p:cNvSpPr>
          <p:nvPr>
            <p:ph idx="1"/>
          </p:nvPr>
        </p:nvSpPr>
        <p:spPr>
          <a:xfrm>
            <a:off x="4672977" y="2135938"/>
            <a:ext cx="6247233" cy="3535585"/>
          </a:xfrm>
          <a:prstGeom prst="rect">
            <a:avLst/>
          </a:prstGeom>
        </p:spPr>
        <p:txBody>
          <a:bodyPr rtlCol="0">
            <a:normAutofit/>
          </a:bodyPr>
          <a:lstStyle/>
          <a:p>
            <a:pPr lvl="0"/>
            <a:r>
              <a:rPr lang="en-US" dirty="0"/>
              <a:t>What are types and totals of street crime that occur in Birmingham?</a:t>
            </a:r>
          </a:p>
          <a:p>
            <a:pPr lvl="0"/>
            <a:r>
              <a:rPr lang="en-US" dirty="0"/>
              <a:t>Where are the local police stations situated?</a:t>
            </a:r>
          </a:p>
          <a:p>
            <a:endParaRPr lang="en-US" dirty="0"/>
          </a:p>
          <a:p>
            <a:r>
              <a:rPr lang="en-US" dirty="0"/>
              <a:t>Hypothesis: The most occurring crime type in Birmingham will be robbery</a:t>
            </a:r>
          </a:p>
        </p:txBody>
      </p:sp>
    </p:spTree>
    <p:extLst>
      <p:ext uri="{BB962C8B-B14F-4D97-AF65-F5344CB8AC3E}">
        <p14:creationId xmlns:p14="http://schemas.microsoft.com/office/powerpoint/2010/main" val="1768531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AA0BB-9ABD-1422-DD38-05973FA8B659}"/>
              </a:ext>
            </a:extLst>
          </p:cNvPr>
          <p:cNvSpPr>
            <a:spLocks noGrp="1"/>
          </p:cNvSpPr>
          <p:nvPr>
            <p:ph type="title"/>
          </p:nvPr>
        </p:nvSpPr>
        <p:spPr>
          <a:xfrm>
            <a:off x="797442" y="1371600"/>
            <a:ext cx="3870251" cy="4114800"/>
          </a:xfrm>
        </p:spPr>
        <p:txBody>
          <a:bodyPr anchor="ctr">
            <a:normAutofit/>
          </a:bodyPr>
          <a:lstStyle/>
          <a:p>
            <a:pPr algn="ctr"/>
            <a:r>
              <a:rPr lang="en-US">
                <a:solidFill>
                  <a:schemeClr val="bg1"/>
                </a:solidFill>
              </a:rPr>
              <a:t>Summary data</a:t>
            </a:r>
            <a:endParaRPr lang="en-US" dirty="0">
              <a:solidFill>
                <a:schemeClr val="bg1"/>
              </a:solidFill>
            </a:endParaRPr>
          </a:p>
        </p:txBody>
      </p:sp>
      <p:pic>
        <p:nvPicPr>
          <p:cNvPr id="14" name="Picture 13">
            <a:extLst>
              <a:ext uri="{FF2B5EF4-FFF2-40B4-BE49-F238E27FC236}">
                <a16:creationId xmlns:a16="http://schemas.microsoft.com/office/drawing/2014/main" id="{24853007-F078-8595-00E9-01CA86B618C5}"/>
              </a:ext>
            </a:extLst>
          </p:cNvPr>
          <p:cNvPicPr>
            <a:picLocks noChangeAspect="1"/>
          </p:cNvPicPr>
          <p:nvPr/>
        </p:nvPicPr>
        <p:blipFill>
          <a:blip r:embed="rId2"/>
          <a:stretch>
            <a:fillRect/>
          </a:stretch>
        </p:blipFill>
        <p:spPr>
          <a:xfrm>
            <a:off x="5405831" y="1527071"/>
            <a:ext cx="6786169" cy="3803858"/>
          </a:xfrm>
          <a:prstGeom prst="rect">
            <a:avLst/>
          </a:prstGeom>
        </p:spPr>
      </p:pic>
    </p:spTree>
    <p:extLst>
      <p:ext uri="{BB962C8B-B14F-4D97-AF65-F5344CB8AC3E}">
        <p14:creationId xmlns:p14="http://schemas.microsoft.com/office/powerpoint/2010/main" val="155198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1E6B-B5A9-D1A9-DB10-038FAFAB4D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E97292-DBB1-9869-0286-20ECB760E3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CAE75E-D85B-4D0A-07A2-1017DD0F3B9B}"/>
              </a:ext>
            </a:extLst>
          </p:cNvPr>
          <p:cNvPicPr>
            <a:picLocks noChangeAspect="1"/>
          </p:cNvPicPr>
          <p:nvPr/>
        </p:nvPicPr>
        <p:blipFill>
          <a:blip r:embed="rId2"/>
          <a:stretch>
            <a:fillRect/>
          </a:stretch>
        </p:blipFill>
        <p:spPr>
          <a:xfrm>
            <a:off x="415846" y="685799"/>
            <a:ext cx="11360308" cy="5486401"/>
          </a:xfrm>
          <a:prstGeom prst="rect">
            <a:avLst/>
          </a:prstGeom>
        </p:spPr>
      </p:pic>
    </p:spTree>
    <p:extLst>
      <p:ext uri="{BB962C8B-B14F-4D97-AF65-F5344CB8AC3E}">
        <p14:creationId xmlns:p14="http://schemas.microsoft.com/office/powerpoint/2010/main" val="376149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08A3-C6F5-23C6-DE46-2BD9079269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1DC5F3-B858-C339-9535-2A7F1370A8D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611F5AB-CD3C-573D-ADFE-77EECB658438}"/>
              </a:ext>
            </a:extLst>
          </p:cNvPr>
          <p:cNvPicPr>
            <a:picLocks noChangeAspect="1"/>
          </p:cNvPicPr>
          <p:nvPr/>
        </p:nvPicPr>
        <p:blipFill>
          <a:blip r:embed="rId2"/>
          <a:stretch>
            <a:fillRect/>
          </a:stretch>
        </p:blipFill>
        <p:spPr>
          <a:xfrm>
            <a:off x="1484971" y="135286"/>
            <a:ext cx="9019478" cy="6722714"/>
          </a:xfrm>
          <a:prstGeom prst="rect">
            <a:avLst/>
          </a:prstGeom>
        </p:spPr>
      </p:pic>
    </p:spTree>
    <p:extLst>
      <p:ext uri="{BB962C8B-B14F-4D97-AF65-F5344CB8AC3E}">
        <p14:creationId xmlns:p14="http://schemas.microsoft.com/office/powerpoint/2010/main" val="68942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FC5D6-D527-B6FC-C006-B6E016C10966}"/>
              </a:ext>
            </a:extLst>
          </p:cNvPr>
          <p:cNvSpPr>
            <a:spLocks noGrp="1"/>
          </p:cNvSpPr>
          <p:nvPr>
            <p:ph type="title"/>
          </p:nvPr>
        </p:nvSpPr>
        <p:spPr>
          <a:xfrm>
            <a:off x="344602" y="234330"/>
            <a:ext cx="9486900" cy="678881"/>
          </a:xfrm>
        </p:spPr>
        <p:txBody>
          <a:bodyPr/>
          <a:lstStyle/>
          <a:p>
            <a:r>
              <a:rPr lang="en-US" dirty="0" err="1"/>
              <a:t>Geoapify</a:t>
            </a:r>
            <a:r>
              <a:rPr lang="en-US" dirty="0"/>
              <a:t> Police stations</a:t>
            </a:r>
          </a:p>
        </p:txBody>
      </p:sp>
      <p:sp>
        <p:nvSpPr>
          <p:cNvPr id="3" name="Content Placeholder 2">
            <a:extLst>
              <a:ext uri="{FF2B5EF4-FFF2-40B4-BE49-F238E27FC236}">
                <a16:creationId xmlns:a16="http://schemas.microsoft.com/office/drawing/2014/main" id="{4206BC1D-2A41-9885-BCA6-7F4751F4B2F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D686B16-0B88-A3B9-66AC-DC9067F4E5B1}"/>
              </a:ext>
            </a:extLst>
          </p:cNvPr>
          <p:cNvPicPr>
            <a:picLocks noChangeAspect="1"/>
          </p:cNvPicPr>
          <p:nvPr/>
        </p:nvPicPr>
        <p:blipFill>
          <a:blip r:embed="rId2"/>
          <a:stretch>
            <a:fillRect/>
          </a:stretch>
        </p:blipFill>
        <p:spPr>
          <a:xfrm>
            <a:off x="6096000" y="1411960"/>
            <a:ext cx="6078500" cy="5211710"/>
          </a:xfrm>
          <a:prstGeom prst="rect">
            <a:avLst/>
          </a:prstGeom>
        </p:spPr>
      </p:pic>
      <p:pic>
        <p:nvPicPr>
          <p:cNvPr id="5" name="Picture 4">
            <a:extLst>
              <a:ext uri="{FF2B5EF4-FFF2-40B4-BE49-F238E27FC236}">
                <a16:creationId xmlns:a16="http://schemas.microsoft.com/office/drawing/2014/main" id="{45FEAA64-E200-7CFF-512E-9BE3D96B4D0F}"/>
              </a:ext>
            </a:extLst>
          </p:cNvPr>
          <p:cNvPicPr>
            <a:picLocks noChangeAspect="1"/>
          </p:cNvPicPr>
          <p:nvPr/>
        </p:nvPicPr>
        <p:blipFill>
          <a:blip r:embed="rId3"/>
          <a:stretch>
            <a:fillRect/>
          </a:stretch>
        </p:blipFill>
        <p:spPr>
          <a:xfrm>
            <a:off x="344602" y="1239179"/>
            <a:ext cx="5314433" cy="5384491"/>
          </a:xfrm>
          <a:prstGeom prst="rect">
            <a:avLst/>
          </a:prstGeom>
        </p:spPr>
      </p:pic>
    </p:spTree>
    <p:extLst>
      <p:ext uri="{BB962C8B-B14F-4D97-AF65-F5344CB8AC3E}">
        <p14:creationId xmlns:p14="http://schemas.microsoft.com/office/powerpoint/2010/main" val="653070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72850-2761-3DF4-CD5D-C5E140FCAF5A}"/>
              </a:ext>
            </a:extLst>
          </p:cNvPr>
          <p:cNvSpPr>
            <a:spLocks noGrp="1"/>
          </p:cNvSpPr>
          <p:nvPr>
            <p:ph idx="1"/>
          </p:nvPr>
        </p:nvSpPr>
        <p:spPr>
          <a:xfrm>
            <a:off x="3780264" y="157675"/>
            <a:ext cx="2709745" cy="645214"/>
          </a:xfrm>
        </p:spPr>
        <p:txBody>
          <a:bodyPr>
            <a:normAutofit fontScale="85000" lnSpcReduction="10000"/>
          </a:bodyPr>
          <a:lstStyle/>
          <a:p>
            <a:pPr marL="0" indent="0" algn="ctr">
              <a:buNone/>
            </a:pPr>
            <a:r>
              <a:rPr lang="en-GB" sz="2000" b="0" i="0" dirty="0">
                <a:solidFill>
                  <a:schemeClr val="tx1"/>
                </a:solidFill>
                <a:effectLst/>
                <a:latin typeface="Slack-Lato"/>
              </a:rPr>
              <a:t>This data set was gathered using </a:t>
            </a:r>
            <a:r>
              <a:rPr lang="en-GB" sz="2000" b="0" i="0" dirty="0" err="1">
                <a:solidFill>
                  <a:schemeClr val="tx1"/>
                </a:solidFill>
                <a:effectLst/>
                <a:latin typeface="Slack-Lato"/>
              </a:rPr>
              <a:t>Geoapify</a:t>
            </a:r>
            <a:r>
              <a:rPr lang="en-GB" sz="2000" b="0" i="0" dirty="0">
                <a:solidFill>
                  <a:schemeClr val="tx1"/>
                </a:solidFill>
                <a:effectLst/>
                <a:latin typeface="Slack-Lato"/>
              </a:rPr>
              <a:t> Places API</a:t>
            </a:r>
            <a:endParaRPr lang="en-US" sz="2000" dirty="0">
              <a:solidFill>
                <a:schemeClr val="tx1"/>
              </a:solidFill>
            </a:endParaRPr>
          </a:p>
        </p:txBody>
      </p:sp>
      <p:pic>
        <p:nvPicPr>
          <p:cNvPr id="6" name="Picture 5">
            <a:extLst>
              <a:ext uri="{FF2B5EF4-FFF2-40B4-BE49-F238E27FC236}">
                <a16:creationId xmlns:a16="http://schemas.microsoft.com/office/drawing/2014/main" id="{64FC748C-98C0-45EA-E097-FD2CB6FCF036}"/>
              </a:ext>
            </a:extLst>
          </p:cNvPr>
          <p:cNvPicPr>
            <a:picLocks noChangeAspect="1"/>
          </p:cNvPicPr>
          <p:nvPr/>
        </p:nvPicPr>
        <p:blipFill>
          <a:blip r:embed="rId2"/>
          <a:stretch>
            <a:fillRect/>
          </a:stretch>
        </p:blipFill>
        <p:spPr>
          <a:xfrm>
            <a:off x="89210" y="39029"/>
            <a:ext cx="3600000" cy="6779941"/>
          </a:xfrm>
          <a:prstGeom prst="rect">
            <a:avLst/>
          </a:prstGeom>
        </p:spPr>
      </p:pic>
      <p:pic>
        <p:nvPicPr>
          <p:cNvPr id="8" name="Picture 7">
            <a:extLst>
              <a:ext uri="{FF2B5EF4-FFF2-40B4-BE49-F238E27FC236}">
                <a16:creationId xmlns:a16="http://schemas.microsoft.com/office/drawing/2014/main" id="{8E2A56DD-DBEF-1126-B4CE-E00ACC4C98C0}"/>
              </a:ext>
            </a:extLst>
          </p:cNvPr>
          <p:cNvPicPr>
            <a:picLocks noChangeAspect="1"/>
          </p:cNvPicPr>
          <p:nvPr/>
        </p:nvPicPr>
        <p:blipFill>
          <a:blip r:embed="rId3"/>
          <a:stretch>
            <a:fillRect/>
          </a:stretch>
        </p:blipFill>
        <p:spPr>
          <a:xfrm>
            <a:off x="3733814" y="692051"/>
            <a:ext cx="8205439" cy="6075180"/>
          </a:xfrm>
          <a:prstGeom prst="rect">
            <a:avLst/>
          </a:prstGeom>
        </p:spPr>
      </p:pic>
    </p:spTree>
    <p:extLst>
      <p:ext uri="{BB962C8B-B14F-4D97-AF65-F5344CB8AC3E}">
        <p14:creationId xmlns:p14="http://schemas.microsoft.com/office/powerpoint/2010/main" val="2416452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165EF-B63C-E1F1-F74A-3D3B39A44DC1}"/>
              </a:ext>
            </a:extLst>
          </p:cNvPr>
          <p:cNvSpPr>
            <a:spLocks noGrp="1"/>
          </p:cNvSpPr>
          <p:nvPr>
            <p:ph type="title"/>
          </p:nvPr>
        </p:nvSpPr>
        <p:spPr>
          <a:xfrm>
            <a:off x="4762500" y="942449"/>
            <a:ext cx="6096000" cy="936840"/>
          </a:xfrm>
        </p:spPr>
        <p:txBody>
          <a:bodyPr>
            <a:normAutofit/>
          </a:bodyPr>
          <a:lstStyle/>
          <a:p>
            <a:pPr algn="ctr"/>
            <a:r>
              <a:rPr lang="en-GB" sz="3000" dirty="0"/>
              <a:t>Research Question 2</a:t>
            </a:r>
            <a:br>
              <a:rPr lang="en-GB" sz="3000" dirty="0"/>
            </a:br>
            <a:endParaRPr lang="en-GB" sz="3000" dirty="0"/>
          </a:p>
        </p:txBody>
      </p:sp>
      <p:pic>
        <p:nvPicPr>
          <p:cNvPr id="14" name="Picture 13" descr="Magnifying glass and question mark">
            <a:extLst>
              <a:ext uri="{FF2B5EF4-FFF2-40B4-BE49-F238E27FC236}">
                <a16:creationId xmlns:a16="http://schemas.microsoft.com/office/drawing/2014/main" id="{407EB97A-1E54-963F-3A5A-FEFC524D149B}"/>
              </a:ext>
            </a:extLst>
          </p:cNvPr>
          <p:cNvPicPr>
            <a:picLocks noChangeAspect="1"/>
          </p:cNvPicPr>
          <p:nvPr/>
        </p:nvPicPr>
        <p:blipFill rotWithShape="1">
          <a:blip r:embed="rId2"/>
          <a:srcRect l="37918" r="34270"/>
          <a:stretch/>
        </p:blipFill>
        <p:spPr>
          <a:xfrm>
            <a:off x="1" y="10"/>
            <a:ext cx="3390899" cy="6857990"/>
          </a:xfrm>
          <a:prstGeom prst="rect">
            <a:avLst/>
          </a:prstGeom>
        </p:spPr>
      </p:pic>
      <p:sp>
        <p:nvSpPr>
          <p:cNvPr id="6" name="Content Placeholder 5">
            <a:extLst>
              <a:ext uri="{FF2B5EF4-FFF2-40B4-BE49-F238E27FC236}">
                <a16:creationId xmlns:a16="http://schemas.microsoft.com/office/drawing/2014/main" id="{037B66DE-9801-104D-BDF3-94D1D8C80A1E}"/>
              </a:ext>
            </a:extLst>
          </p:cNvPr>
          <p:cNvSpPr txBox="1">
            <a:spLocks noGrp="1"/>
          </p:cNvSpPr>
          <p:nvPr>
            <p:ph idx="1"/>
          </p:nvPr>
        </p:nvSpPr>
        <p:spPr>
          <a:xfrm>
            <a:off x="4672977" y="2135938"/>
            <a:ext cx="6247233" cy="3535585"/>
          </a:xfrm>
          <a:prstGeom prst="rect">
            <a:avLst/>
          </a:prstGeom>
        </p:spPr>
        <p:txBody>
          <a:bodyPr rtlCol="0">
            <a:normAutofit/>
          </a:bodyPr>
          <a:lstStyle/>
          <a:p>
            <a:pPr marL="0" indent="0">
              <a:buNone/>
            </a:pPr>
            <a:r>
              <a:rPr lang="en-GB" b="1" i="0" dirty="0"/>
              <a:t>What is the correlation between crime count and the Index of Multiple Deprivation (IMD) score? How does the type of crime relate to the IMD score? </a:t>
            </a:r>
            <a:endParaRPr lang="en-US" b="1" dirty="0"/>
          </a:p>
          <a:p>
            <a:endParaRPr lang="en-US" dirty="0"/>
          </a:p>
          <a:p>
            <a:r>
              <a:rPr lang="en-US" dirty="0"/>
              <a:t>Hypothesis: </a:t>
            </a:r>
            <a:r>
              <a:rPr lang="en-GB" b="0" i="0" dirty="0">
                <a:effectLst/>
              </a:rPr>
              <a:t>There is a significant correlation between crime count and the Index of Multiple Deprivation (IMD) score.</a:t>
            </a:r>
            <a:endParaRPr lang="en-US" dirty="0"/>
          </a:p>
        </p:txBody>
      </p:sp>
    </p:spTree>
    <p:extLst>
      <p:ext uri="{BB962C8B-B14F-4D97-AF65-F5344CB8AC3E}">
        <p14:creationId xmlns:p14="http://schemas.microsoft.com/office/powerpoint/2010/main" val="135328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94661-964F-EC83-0613-77BF3B897639}"/>
              </a:ext>
            </a:extLst>
          </p:cNvPr>
          <p:cNvSpPr>
            <a:spLocks noGrp="1"/>
          </p:cNvSpPr>
          <p:nvPr>
            <p:ph type="title"/>
          </p:nvPr>
        </p:nvSpPr>
        <p:spPr>
          <a:xfrm>
            <a:off x="-1653619" y="-670644"/>
            <a:ext cx="9486900" cy="1371600"/>
          </a:xfrm>
        </p:spPr>
        <p:txBody>
          <a:bodyPr/>
          <a:lstStyle/>
          <a:p>
            <a:pPr algn="ctr"/>
            <a:r>
              <a:rPr lang="en-GB" dirty="0"/>
              <a:t>Data analysis process</a:t>
            </a:r>
          </a:p>
        </p:txBody>
      </p:sp>
      <p:pic>
        <p:nvPicPr>
          <p:cNvPr id="4" name="Picture 3">
            <a:extLst>
              <a:ext uri="{FF2B5EF4-FFF2-40B4-BE49-F238E27FC236}">
                <a16:creationId xmlns:a16="http://schemas.microsoft.com/office/drawing/2014/main" id="{444BE06A-2137-8D03-4C87-DA6DDC56EEB5}"/>
              </a:ext>
            </a:extLst>
          </p:cNvPr>
          <p:cNvPicPr>
            <a:picLocks noChangeAspect="1"/>
          </p:cNvPicPr>
          <p:nvPr/>
        </p:nvPicPr>
        <p:blipFill>
          <a:blip r:embed="rId2"/>
          <a:stretch>
            <a:fillRect/>
          </a:stretch>
        </p:blipFill>
        <p:spPr>
          <a:xfrm>
            <a:off x="50180" y="836896"/>
            <a:ext cx="4483563" cy="2504307"/>
          </a:xfrm>
          <a:prstGeom prst="rect">
            <a:avLst/>
          </a:prstGeom>
        </p:spPr>
      </p:pic>
      <p:pic>
        <p:nvPicPr>
          <p:cNvPr id="5" name="Picture 4">
            <a:extLst>
              <a:ext uri="{FF2B5EF4-FFF2-40B4-BE49-F238E27FC236}">
                <a16:creationId xmlns:a16="http://schemas.microsoft.com/office/drawing/2014/main" id="{D187BDA1-B648-02ED-0E56-248CF2F8886E}"/>
              </a:ext>
            </a:extLst>
          </p:cNvPr>
          <p:cNvPicPr>
            <a:picLocks noChangeAspect="1"/>
          </p:cNvPicPr>
          <p:nvPr/>
        </p:nvPicPr>
        <p:blipFill>
          <a:blip r:embed="rId3"/>
          <a:stretch>
            <a:fillRect/>
          </a:stretch>
        </p:blipFill>
        <p:spPr>
          <a:xfrm>
            <a:off x="50180" y="3744571"/>
            <a:ext cx="4483563" cy="3054921"/>
          </a:xfrm>
          <a:prstGeom prst="rect">
            <a:avLst/>
          </a:prstGeom>
        </p:spPr>
      </p:pic>
      <p:pic>
        <p:nvPicPr>
          <p:cNvPr id="6" name="Picture 5">
            <a:extLst>
              <a:ext uri="{FF2B5EF4-FFF2-40B4-BE49-F238E27FC236}">
                <a16:creationId xmlns:a16="http://schemas.microsoft.com/office/drawing/2014/main" id="{55D71747-67B0-CA95-8476-4D5062C490AE}"/>
              </a:ext>
            </a:extLst>
          </p:cNvPr>
          <p:cNvPicPr>
            <a:picLocks noChangeAspect="1"/>
          </p:cNvPicPr>
          <p:nvPr/>
        </p:nvPicPr>
        <p:blipFill>
          <a:blip r:embed="rId4"/>
          <a:stretch>
            <a:fillRect/>
          </a:stretch>
        </p:blipFill>
        <p:spPr>
          <a:xfrm>
            <a:off x="4533743" y="1285247"/>
            <a:ext cx="3546187" cy="3429000"/>
          </a:xfrm>
          <a:prstGeom prst="rect">
            <a:avLst/>
          </a:prstGeom>
        </p:spPr>
      </p:pic>
      <p:pic>
        <p:nvPicPr>
          <p:cNvPr id="7" name="Picture 6">
            <a:extLst>
              <a:ext uri="{FF2B5EF4-FFF2-40B4-BE49-F238E27FC236}">
                <a16:creationId xmlns:a16="http://schemas.microsoft.com/office/drawing/2014/main" id="{4D63BC3C-6878-0897-D1B3-2D55819115D1}"/>
              </a:ext>
            </a:extLst>
          </p:cNvPr>
          <p:cNvPicPr>
            <a:picLocks noChangeAspect="1"/>
          </p:cNvPicPr>
          <p:nvPr/>
        </p:nvPicPr>
        <p:blipFill>
          <a:blip r:embed="rId5"/>
          <a:stretch>
            <a:fillRect/>
          </a:stretch>
        </p:blipFill>
        <p:spPr>
          <a:xfrm>
            <a:off x="7060001" y="3542262"/>
            <a:ext cx="5042789" cy="3222229"/>
          </a:xfrm>
          <a:prstGeom prst="rect">
            <a:avLst/>
          </a:prstGeom>
        </p:spPr>
      </p:pic>
    </p:spTree>
    <p:extLst>
      <p:ext uri="{BB962C8B-B14F-4D97-AF65-F5344CB8AC3E}">
        <p14:creationId xmlns:p14="http://schemas.microsoft.com/office/powerpoint/2010/main" val="1887509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55EF45-4A26-C396-37CF-76A2E713CFD3}"/>
              </a:ext>
            </a:extLst>
          </p:cNvPr>
          <p:cNvSpPr>
            <a:spLocks noGrp="1"/>
          </p:cNvSpPr>
          <p:nvPr>
            <p:ph type="title"/>
          </p:nvPr>
        </p:nvSpPr>
        <p:spPr>
          <a:xfrm>
            <a:off x="1371599" y="1010097"/>
            <a:ext cx="9486901" cy="1010088"/>
          </a:xfrm>
        </p:spPr>
        <p:txBody>
          <a:bodyPr anchor="b">
            <a:normAutofit/>
          </a:bodyPr>
          <a:lstStyle/>
          <a:p>
            <a:pPr algn="ctr"/>
            <a:r>
              <a:rPr lang="en-GB" b="1" dirty="0"/>
              <a:t>Purpose of the project </a:t>
            </a:r>
          </a:p>
        </p:txBody>
      </p:sp>
      <p:sp>
        <p:nvSpPr>
          <p:cNvPr id="3" name="Content Placeholder 2">
            <a:extLst>
              <a:ext uri="{FF2B5EF4-FFF2-40B4-BE49-F238E27FC236}">
                <a16:creationId xmlns:a16="http://schemas.microsoft.com/office/drawing/2014/main" id="{FC9C5C5E-DC1C-D883-A875-DFA30A6D91AF}"/>
              </a:ext>
            </a:extLst>
          </p:cNvPr>
          <p:cNvSpPr>
            <a:spLocks noGrp="1"/>
          </p:cNvSpPr>
          <p:nvPr>
            <p:ph idx="1"/>
          </p:nvPr>
        </p:nvSpPr>
        <p:spPr>
          <a:xfrm>
            <a:off x="1371600" y="2206257"/>
            <a:ext cx="9486901" cy="3540642"/>
          </a:xfrm>
        </p:spPr>
        <p:txBody>
          <a:bodyPr>
            <a:normAutofit/>
          </a:bodyPr>
          <a:lstStyle/>
          <a:p>
            <a:r>
              <a:rPr lang="en-GB" dirty="0"/>
              <a:t>Examine how different crimes vary throughout the year </a:t>
            </a:r>
          </a:p>
          <a:p>
            <a:r>
              <a:rPr lang="en-GB" dirty="0"/>
              <a:t>Investigate whether deprivation play a factor in the crime rate</a:t>
            </a:r>
          </a:p>
          <a:p>
            <a:r>
              <a:rPr lang="en-GB" dirty="0"/>
              <a:t>Determine seasonal patterns in crime/crime types</a:t>
            </a:r>
          </a:p>
          <a:p>
            <a:r>
              <a:rPr lang="en-GB" dirty="0"/>
              <a:t>Determine locations with highest and lowest crime count</a:t>
            </a:r>
          </a:p>
          <a:p>
            <a:r>
              <a:rPr lang="en-GB" dirty="0"/>
              <a:t>Data visualisation</a:t>
            </a:r>
          </a:p>
          <a:p>
            <a:pPr marL="0" indent="0">
              <a:buNone/>
            </a:pPr>
            <a:endParaRPr lang="en-GB" dirty="0"/>
          </a:p>
        </p:txBody>
      </p:sp>
    </p:spTree>
    <p:extLst>
      <p:ext uri="{BB962C8B-B14F-4D97-AF65-F5344CB8AC3E}">
        <p14:creationId xmlns:p14="http://schemas.microsoft.com/office/powerpoint/2010/main" val="4078139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2DAF-7E47-B8F6-AC93-75B6A62268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720A1C-AD16-F3FB-DFD8-437C177B112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F3CBD7-8764-EFFF-C3B8-19CF74751FBB}"/>
              </a:ext>
            </a:extLst>
          </p:cNvPr>
          <p:cNvPicPr>
            <a:picLocks noChangeAspect="1"/>
          </p:cNvPicPr>
          <p:nvPr/>
        </p:nvPicPr>
        <p:blipFill>
          <a:blip r:embed="rId2"/>
          <a:stretch>
            <a:fillRect/>
          </a:stretch>
        </p:blipFill>
        <p:spPr>
          <a:xfrm>
            <a:off x="990600" y="403064"/>
            <a:ext cx="10020300" cy="6267095"/>
          </a:xfrm>
          <a:prstGeom prst="rect">
            <a:avLst/>
          </a:prstGeom>
        </p:spPr>
      </p:pic>
      <p:pic>
        <p:nvPicPr>
          <p:cNvPr id="6" name="Picture 5">
            <a:extLst>
              <a:ext uri="{FF2B5EF4-FFF2-40B4-BE49-F238E27FC236}">
                <a16:creationId xmlns:a16="http://schemas.microsoft.com/office/drawing/2014/main" id="{BEA2AF75-9EA1-9860-D1C2-1788A96D5D7B}"/>
              </a:ext>
            </a:extLst>
          </p:cNvPr>
          <p:cNvPicPr>
            <a:picLocks noChangeAspect="1"/>
          </p:cNvPicPr>
          <p:nvPr/>
        </p:nvPicPr>
        <p:blipFill>
          <a:blip r:embed="rId3"/>
          <a:stretch>
            <a:fillRect/>
          </a:stretch>
        </p:blipFill>
        <p:spPr>
          <a:xfrm>
            <a:off x="1333500" y="825472"/>
            <a:ext cx="3645087" cy="546128"/>
          </a:xfrm>
          <a:prstGeom prst="rect">
            <a:avLst/>
          </a:prstGeom>
        </p:spPr>
      </p:pic>
    </p:spTree>
    <p:extLst>
      <p:ext uri="{BB962C8B-B14F-4D97-AF65-F5344CB8AC3E}">
        <p14:creationId xmlns:p14="http://schemas.microsoft.com/office/powerpoint/2010/main" val="2363041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0BBC-F4D5-4B35-BF58-4CC0318931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F3F381-2EE1-CB88-57E8-F5EF09232C3E}"/>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01F6DDA8-4DFB-27C6-976A-6F9EDC82678F}"/>
              </a:ext>
            </a:extLst>
          </p:cNvPr>
          <p:cNvPicPr>
            <a:picLocks noChangeAspect="1"/>
          </p:cNvPicPr>
          <p:nvPr/>
        </p:nvPicPr>
        <p:blipFill rotWithShape="1">
          <a:blip r:embed="rId2"/>
          <a:srcRect l="1090" t="1052" r="3187" b="3419"/>
          <a:stretch/>
        </p:blipFill>
        <p:spPr>
          <a:xfrm>
            <a:off x="676507" y="461172"/>
            <a:ext cx="10621227" cy="5935655"/>
          </a:xfrm>
          <a:prstGeom prst="rect">
            <a:avLst/>
          </a:prstGeom>
        </p:spPr>
      </p:pic>
      <p:pic>
        <p:nvPicPr>
          <p:cNvPr id="8" name="Picture 7">
            <a:extLst>
              <a:ext uri="{FF2B5EF4-FFF2-40B4-BE49-F238E27FC236}">
                <a16:creationId xmlns:a16="http://schemas.microsoft.com/office/drawing/2014/main" id="{63E0D5D1-28B8-EF98-6748-8E9EC4AF6414}"/>
              </a:ext>
            </a:extLst>
          </p:cNvPr>
          <p:cNvPicPr>
            <a:picLocks noChangeAspect="1"/>
          </p:cNvPicPr>
          <p:nvPr/>
        </p:nvPicPr>
        <p:blipFill>
          <a:blip r:embed="rId3"/>
          <a:stretch>
            <a:fillRect/>
          </a:stretch>
        </p:blipFill>
        <p:spPr>
          <a:xfrm>
            <a:off x="894266" y="6335990"/>
            <a:ext cx="2851460" cy="346301"/>
          </a:xfrm>
          <a:prstGeom prst="rect">
            <a:avLst/>
          </a:prstGeom>
        </p:spPr>
      </p:pic>
    </p:spTree>
    <p:extLst>
      <p:ext uri="{BB962C8B-B14F-4D97-AF65-F5344CB8AC3E}">
        <p14:creationId xmlns:p14="http://schemas.microsoft.com/office/powerpoint/2010/main" val="1708133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AC3-BC1C-E948-4560-C7CCBA5E7A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C5E561-5F1A-2537-1AB2-514DC42EB85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1A0A517-2839-3F3B-0F9A-F5AA4413AF45}"/>
              </a:ext>
            </a:extLst>
          </p:cNvPr>
          <p:cNvPicPr>
            <a:picLocks noChangeAspect="1"/>
          </p:cNvPicPr>
          <p:nvPr/>
        </p:nvPicPr>
        <p:blipFill>
          <a:blip r:embed="rId2"/>
          <a:stretch>
            <a:fillRect/>
          </a:stretch>
        </p:blipFill>
        <p:spPr>
          <a:xfrm>
            <a:off x="501807" y="306899"/>
            <a:ext cx="11188386" cy="5852601"/>
          </a:xfrm>
          <a:prstGeom prst="rect">
            <a:avLst/>
          </a:prstGeom>
        </p:spPr>
      </p:pic>
      <p:pic>
        <p:nvPicPr>
          <p:cNvPr id="5" name="Picture 4">
            <a:extLst>
              <a:ext uri="{FF2B5EF4-FFF2-40B4-BE49-F238E27FC236}">
                <a16:creationId xmlns:a16="http://schemas.microsoft.com/office/drawing/2014/main" id="{8BD89871-C1F7-C022-61B4-A4823D65C24C}"/>
              </a:ext>
            </a:extLst>
          </p:cNvPr>
          <p:cNvPicPr>
            <a:picLocks noChangeAspect="1"/>
          </p:cNvPicPr>
          <p:nvPr/>
        </p:nvPicPr>
        <p:blipFill>
          <a:blip r:embed="rId3"/>
          <a:stretch>
            <a:fillRect/>
          </a:stretch>
        </p:blipFill>
        <p:spPr>
          <a:xfrm>
            <a:off x="749300" y="6083300"/>
            <a:ext cx="3454400" cy="519104"/>
          </a:xfrm>
          <a:prstGeom prst="rect">
            <a:avLst/>
          </a:prstGeom>
        </p:spPr>
      </p:pic>
    </p:spTree>
    <p:extLst>
      <p:ext uri="{BB962C8B-B14F-4D97-AF65-F5344CB8AC3E}">
        <p14:creationId xmlns:p14="http://schemas.microsoft.com/office/powerpoint/2010/main" val="3781748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165EF-B63C-E1F1-F74A-3D3B39A44DC1}"/>
              </a:ext>
            </a:extLst>
          </p:cNvPr>
          <p:cNvSpPr>
            <a:spLocks noGrp="1"/>
          </p:cNvSpPr>
          <p:nvPr>
            <p:ph type="title"/>
          </p:nvPr>
        </p:nvSpPr>
        <p:spPr>
          <a:xfrm>
            <a:off x="4762500" y="942449"/>
            <a:ext cx="6096000" cy="936840"/>
          </a:xfrm>
        </p:spPr>
        <p:txBody>
          <a:bodyPr>
            <a:normAutofit/>
          </a:bodyPr>
          <a:lstStyle/>
          <a:p>
            <a:pPr algn="ctr"/>
            <a:r>
              <a:rPr lang="en-GB" sz="3000" dirty="0"/>
              <a:t>Research Question 3</a:t>
            </a:r>
            <a:br>
              <a:rPr lang="en-GB" sz="3000" dirty="0"/>
            </a:br>
            <a:endParaRPr lang="en-GB" sz="3000" dirty="0"/>
          </a:p>
        </p:txBody>
      </p:sp>
      <p:pic>
        <p:nvPicPr>
          <p:cNvPr id="8" name="Picture 7" descr="Magnifying glass and question mark">
            <a:extLst>
              <a:ext uri="{FF2B5EF4-FFF2-40B4-BE49-F238E27FC236}">
                <a16:creationId xmlns:a16="http://schemas.microsoft.com/office/drawing/2014/main" id="{1BE0C48D-3501-24B7-0944-CBECE73F437E}"/>
              </a:ext>
            </a:extLst>
          </p:cNvPr>
          <p:cNvPicPr>
            <a:picLocks noChangeAspect="1"/>
          </p:cNvPicPr>
          <p:nvPr/>
        </p:nvPicPr>
        <p:blipFill rotWithShape="1">
          <a:blip r:embed="rId2"/>
          <a:srcRect l="37918" r="34270"/>
          <a:stretch/>
        </p:blipFill>
        <p:spPr>
          <a:xfrm>
            <a:off x="1" y="10"/>
            <a:ext cx="3390899" cy="6857990"/>
          </a:xfrm>
          <a:prstGeom prst="rect">
            <a:avLst/>
          </a:prstGeom>
        </p:spPr>
      </p:pic>
      <p:sp>
        <p:nvSpPr>
          <p:cNvPr id="6" name="Content Placeholder 5">
            <a:extLst>
              <a:ext uri="{FF2B5EF4-FFF2-40B4-BE49-F238E27FC236}">
                <a16:creationId xmlns:a16="http://schemas.microsoft.com/office/drawing/2014/main" id="{037B66DE-9801-104D-BDF3-94D1D8C80A1E}"/>
              </a:ext>
            </a:extLst>
          </p:cNvPr>
          <p:cNvSpPr txBox="1">
            <a:spLocks noGrp="1"/>
          </p:cNvSpPr>
          <p:nvPr>
            <p:ph idx="1"/>
          </p:nvPr>
        </p:nvSpPr>
        <p:spPr>
          <a:xfrm>
            <a:off x="4672977" y="2135938"/>
            <a:ext cx="6247233" cy="3535585"/>
          </a:xfrm>
          <a:prstGeom prst="rect">
            <a:avLst/>
          </a:prstGeom>
        </p:spPr>
        <p:txBody>
          <a:bodyPr rtlCol="0">
            <a:normAutofit/>
          </a:bodyPr>
          <a:lstStyle/>
          <a:p>
            <a:pPr lvl="0"/>
            <a:r>
              <a:rPr lang="en-GB" b="1" i="0" dirty="0"/>
              <a:t>What are the top 10 locations with the highest crime counts, and what are their corresponding IMD scores? Conversely, what are the 10 locations with the lowest crime counts, and what are their IMD scores?</a:t>
            </a:r>
            <a:endParaRPr lang="en-US" b="1" dirty="0"/>
          </a:p>
          <a:p>
            <a:pPr>
              <a:lnSpc>
                <a:spcPct val="90000"/>
              </a:lnSpc>
            </a:pPr>
            <a:endParaRPr lang="en-US" dirty="0"/>
          </a:p>
          <a:p>
            <a:pPr>
              <a:lnSpc>
                <a:spcPct val="90000"/>
              </a:lnSpc>
            </a:pPr>
            <a:r>
              <a:rPr lang="en-US" dirty="0">
                <a:solidFill>
                  <a:schemeClr val="tx1"/>
                </a:solidFill>
              </a:rPr>
              <a:t>Hypothesis: </a:t>
            </a:r>
            <a:r>
              <a:rPr lang="en-GB" b="0" i="0" dirty="0">
                <a:solidFill>
                  <a:schemeClr val="tx1"/>
                </a:solidFill>
                <a:effectLst/>
              </a:rPr>
              <a:t>The top 10 locations with the highest crime counts will have lower IMD scores, showing higher levels of deprivation</a:t>
            </a:r>
            <a:endParaRPr lang="en-US" dirty="0">
              <a:solidFill>
                <a:schemeClr val="tx1"/>
              </a:solidFill>
            </a:endParaRPr>
          </a:p>
        </p:txBody>
      </p:sp>
    </p:spTree>
    <p:extLst>
      <p:ext uri="{BB962C8B-B14F-4D97-AF65-F5344CB8AC3E}">
        <p14:creationId xmlns:p14="http://schemas.microsoft.com/office/powerpoint/2010/main" val="2514210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94661-964F-EC83-0613-77BF3B897639}"/>
              </a:ext>
            </a:extLst>
          </p:cNvPr>
          <p:cNvSpPr>
            <a:spLocks noGrp="1"/>
          </p:cNvSpPr>
          <p:nvPr>
            <p:ph type="title"/>
          </p:nvPr>
        </p:nvSpPr>
        <p:spPr>
          <a:xfrm>
            <a:off x="-1594625" y="-230148"/>
            <a:ext cx="9486900" cy="1371600"/>
          </a:xfrm>
        </p:spPr>
        <p:txBody>
          <a:bodyPr/>
          <a:lstStyle/>
          <a:p>
            <a:pPr algn="ctr"/>
            <a:r>
              <a:rPr lang="en-GB" dirty="0"/>
              <a:t>Data analysis process</a:t>
            </a:r>
          </a:p>
        </p:txBody>
      </p:sp>
      <p:pic>
        <p:nvPicPr>
          <p:cNvPr id="3" name="Picture 2">
            <a:extLst>
              <a:ext uri="{FF2B5EF4-FFF2-40B4-BE49-F238E27FC236}">
                <a16:creationId xmlns:a16="http://schemas.microsoft.com/office/drawing/2014/main" id="{D9A6BDC1-3CB1-145E-15C5-AF352F17C4CA}"/>
              </a:ext>
            </a:extLst>
          </p:cNvPr>
          <p:cNvPicPr>
            <a:picLocks noChangeAspect="1"/>
          </p:cNvPicPr>
          <p:nvPr/>
        </p:nvPicPr>
        <p:blipFill>
          <a:blip r:embed="rId2"/>
          <a:stretch>
            <a:fillRect/>
          </a:stretch>
        </p:blipFill>
        <p:spPr>
          <a:xfrm>
            <a:off x="124521" y="1498290"/>
            <a:ext cx="5733352" cy="4770150"/>
          </a:xfrm>
          <a:prstGeom prst="rect">
            <a:avLst/>
          </a:prstGeom>
        </p:spPr>
      </p:pic>
      <p:pic>
        <p:nvPicPr>
          <p:cNvPr id="8" name="Picture 7">
            <a:extLst>
              <a:ext uri="{FF2B5EF4-FFF2-40B4-BE49-F238E27FC236}">
                <a16:creationId xmlns:a16="http://schemas.microsoft.com/office/drawing/2014/main" id="{717C2C90-B5E3-2A80-8BBA-BB4969CF2966}"/>
              </a:ext>
            </a:extLst>
          </p:cNvPr>
          <p:cNvPicPr>
            <a:picLocks noChangeAspect="1"/>
          </p:cNvPicPr>
          <p:nvPr/>
        </p:nvPicPr>
        <p:blipFill>
          <a:blip r:embed="rId3"/>
          <a:stretch>
            <a:fillRect/>
          </a:stretch>
        </p:blipFill>
        <p:spPr>
          <a:xfrm>
            <a:off x="6015617" y="1498290"/>
            <a:ext cx="5291719" cy="4692091"/>
          </a:xfrm>
          <a:prstGeom prst="rect">
            <a:avLst/>
          </a:prstGeom>
        </p:spPr>
      </p:pic>
    </p:spTree>
    <p:extLst>
      <p:ext uri="{BB962C8B-B14F-4D97-AF65-F5344CB8AC3E}">
        <p14:creationId xmlns:p14="http://schemas.microsoft.com/office/powerpoint/2010/main" val="2666445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621F1-7012-2073-EC2F-4601AAC1550B}"/>
              </a:ext>
            </a:extLst>
          </p:cNvPr>
          <p:cNvSpPr>
            <a:spLocks noGrp="1"/>
          </p:cNvSpPr>
          <p:nvPr>
            <p:ph type="title"/>
          </p:nvPr>
        </p:nvSpPr>
        <p:spPr/>
        <p:txBody>
          <a:bodyPr>
            <a:normAutofit/>
          </a:bodyPr>
          <a:lstStyle/>
          <a:p>
            <a:br>
              <a:rPr lang="en-GB" dirty="0"/>
            </a:br>
            <a:endParaRPr lang="en-GB" dirty="0"/>
          </a:p>
        </p:txBody>
      </p:sp>
      <p:sp>
        <p:nvSpPr>
          <p:cNvPr id="3" name="Content Placeholder 2">
            <a:extLst>
              <a:ext uri="{FF2B5EF4-FFF2-40B4-BE49-F238E27FC236}">
                <a16:creationId xmlns:a16="http://schemas.microsoft.com/office/drawing/2014/main" id="{313FFEAD-4708-4220-10EC-B0060FB0DF2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41C0817-3EE9-3CBB-5443-71869AC33DB3}"/>
              </a:ext>
            </a:extLst>
          </p:cNvPr>
          <p:cNvPicPr>
            <a:picLocks noChangeAspect="1"/>
          </p:cNvPicPr>
          <p:nvPr/>
        </p:nvPicPr>
        <p:blipFill>
          <a:blip r:embed="rId2"/>
          <a:stretch>
            <a:fillRect/>
          </a:stretch>
        </p:blipFill>
        <p:spPr>
          <a:xfrm>
            <a:off x="2040362" y="211873"/>
            <a:ext cx="8192110" cy="6646127"/>
          </a:xfrm>
          <a:prstGeom prst="rect">
            <a:avLst/>
          </a:prstGeom>
        </p:spPr>
      </p:pic>
    </p:spTree>
    <p:extLst>
      <p:ext uri="{BB962C8B-B14F-4D97-AF65-F5344CB8AC3E}">
        <p14:creationId xmlns:p14="http://schemas.microsoft.com/office/powerpoint/2010/main" val="159717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9749-161C-FB0F-C35C-82F1B375CA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5CD47-D83C-1E6A-1F95-A84DFAF362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2B96EEF-EFB2-F956-07E7-246E20B14E31}"/>
              </a:ext>
            </a:extLst>
          </p:cNvPr>
          <p:cNvPicPr>
            <a:picLocks noChangeAspect="1"/>
          </p:cNvPicPr>
          <p:nvPr/>
        </p:nvPicPr>
        <p:blipFill>
          <a:blip r:embed="rId2"/>
          <a:stretch>
            <a:fillRect/>
          </a:stretch>
        </p:blipFill>
        <p:spPr>
          <a:xfrm>
            <a:off x="2060188" y="115598"/>
            <a:ext cx="8071624" cy="6626803"/>
          </a:xfrm>
          <a:prstGeom prst="rect">
            <a:avLst/>
          </a:prstGeom>
        </p:spPr>
      </p:pic>
    </p:spTree>
    <p:extLst>
      <p:ext uri="{BB962C8B-B14F-4D97-AF65-F5344CB8AC3E}">
        <p14:creationId xmlns:p14="http://schemas.microsoft.com/office/powerpoint/2010/main" val="3297512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65EF-B63C-E1F1-F74A-3D3B39A44DC1}"/>
              </a:ext>
            </a:extLst>
          </p:cNvPr>
          <p:cNvSpPr>
            <a:spLocks noGrp="1"/>
          </p:cNvSpPr>
          <p:nvPr>
            <p:ph type="title"/>
          </p:nvPr>
        </p:nvSpPr>
        <p:spPr>
          <a:xfrm>
            <a:off x="4762500" y="942449"/>
            <a:ext cx="6096000" cy="936840"/>
          </a:xfrm>
        </p:spPr>
        <p:txBody>
          <a:bodyPr>
            <a:normAutofit/>
          </a:bodyPr>
          <a:lstStyle/>
          <a:p>
            <a:pPr algn="ctr"/>
            <a:r>
              <a:rPr lang="en-GB" sz="3000" dirty="0"/>
              <a:t>Research Question 4</a:t>
            </a:r>
            <a:br>
              <a:rPr lang="en-GB" sz="3000" dirty="0"/>
            </a:br>
            <a:endParaRPr lang="en-GB" sz="3000" dirty="0"/>
          </a:p>
        </p:txBody>
      </p:sp>
      <p:pic>
        <p:nvPicPr>
          <p:cNvPr id="8" name="Picture 7" descr="Magnifying glass and question mark">
            <a:extLst>
              <a:ext uri="{FF2B5EF4-FFF2-40B4-BE49-F238E27FC236}">
                <a16:creationId xmlns:a16="http://schemas.microsoft.com/office/drawing/2014/main" id="{1BE0C48D-3501-24B7-0944-CBECE73F437E}"/>
              </a:ext>
            </a:extLst>
          </p:cNvPr>
          <p:cNvPicPr>
            <a:picLocks noChangeAspect="1"/>
          </p:cNvPicPr>
          <p:nvPr/>
        </p:nvPicPr>
        <p:blipFill rotWithShape="1">
          <a:blip r:embed="rId2"/>
          <a:srcRect l="37918" r="34270"/>
          <a:stretch/>
        </p:blipFill>
        <p:spPr>
          <a:xfrm>
            <a:off x="1" y="10"/>
            <a:ext cx="3390899" cy="6857990"/>
          </a:xfrm>
          <a:prstGeom prst="rect">
            <a:avLst/>
          </a:prstGeom>
        </p:spPr>
      </p:pic>
      <p:sp>
        <p:nvSpPr>
          <p:cNvPr id="6" name="Content Placeholder 5">
            <a:extLst>
              <a:ext uri="{FF2B5EF4-FFF2-40B4-BE49-F238E27FC236}">
                <a16:creationId xmlns:a16="http://schemas.microsoft.com/office/drawing/2014/main" id="{037B66DE-9801-104D-BDF3-94D1D8C80A1E}"/>
              </a:ext>
            </a:extLst>
          </p:cNvPr>
          <p:cNvSpPr txBox="1">
            <a:spLocks noGrp="1"/>
          </p:cNvSpPr>
          <p:nvPr>
            <p:ph idx="1"/>
          </p:nvPr>
        </p:nvSpPr>
        <p:spPr>
          <a:xfrm>
            <a:off x="4672977" y="2135938"/>
            <a:ext cx="6247233" cy="3535585"/>
          </a:xfrm>
          <a:prstGeom prst="rect">
            <a:avLst/>
          </a:prstGeom>
        </p:spPr>
        <p:txBody>
          <a:bodyPr rtlCol="0">
            <a:normAutofit/>
          </a:bodyPr>
          <a:lstStyle/>
          <a:p>
            <a:pPr lvl="0"/>
            <a:r>
              <a:rPr lang="en-GB" b="1" i="0" dirty="0"/>
              <a:t>Do crime rates exhibit seasonality, with lower street crime rates during winter months (November to February) compared to summer months (</a:t>
            </a:r>
            <a:r>
              <a:rPr lang="en-GB" b="1" dirty="0"/>
              <a:t>May</a:t>
            </a:r>
            <a:r>
              <a:rPr lang="en-GB" b="1" i="0" dirty="0"/>
              <a:t> to </a:t>
            </a:r>
            <a:r>
              <a:rPr lang="en-GB" b="1" dirty="0"/>
              <a:t>August</a:t>
            </a:r>
            <a:r>
              <a:rPr lang="en-GB" b="1" i="0" dirty="0"/>
              <a:t>)? </a:t>
            </a:r>
            <a:endParaRPr lang="en-US" b="1" dirty="0"/>
          </a:p>
          <a:p>
            <a:pPr>
              <a:lnSpc>
                <a:spcPct val="90000"/>
              </a:lnSpc>
            </a:pPr>
            <a:endParaRPr lang="en-US" dirty="0"/>
          </a:p>
          <a:p>
            <a:pPr>
              <a:lnSpc>
                <a:spcPct val="90000"/>
              </a:lnSpc>
            </a:pPr>
            <a:r>
              <a:rPr lang="en-US" dirty="0">
                <a:solidFill>
                  <a:schemeClr val="tx1"/>
                </a:solidFill>
              </a:rPr>
              <a:t>Hypothesis: There will be l</a:t>
            </a:r>
            <a:r>
              <a:rPr lang="en-GB" b="0" i="0" dirty="0" err="1">
                <a:solidFill>
                  <a:schemeClr val="tx1"/>
                </a:solidFill>
                <a:effectLst/>
              </a:rPr>
              <a:t>ower</a:t>
            </a:r>
            <a:r>
              <a:rPr lang="en-GB" b="0" i="0" dirty="0">
                <a:solidFill>
                  <a:schemeClr val="tx1"/>
                </a:solidFill>
                <a:effectLst/>
              </a:rPr>
              <a:t> street crime counts during the winter months compared to the summer months.</a:t>
            </a:r>
            <a:endParaRPr lang="en-US" dirty="0">
              <a:solidFill>
                <a:schemeClr val="tx1"/>
              </a:solidFill>
            </a:endParaRPr>
          </a:p>
        </p:txBody>
      </p:sp>
    </p:spTree>
    <p:extLst>
      <p:ext uri="{BB962C8B-B14F-4D97-AF65-F5344CB8AC3E}">
        <p14:creationId xmlns:p14="http://schemas.microsoft.com/office/powerpoint/2010/main" val="2102785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AD42-1AC2-81E2-4ECC-66829772AA08}"/>
              </a:ext>
            </a:extLst>
          </p:cNvPr>
          <p:cNvSpPr>
            <a:spLocks noGrp="1"/>
          </p:cNvSpPr>
          <p:nvPr>
            <p:ph type="title"/>
          </p:nvPr>
        </p:nvSpPr>
        <p:spPr>
          <a:xfrm>
            <a:off x="266700" y="0"/>
            <a:ext cx="9486900" cy="1371600"/>
          </a:xfrm>
        </p:spPr>
        <p:txBody>
          <a:bodyPr/>
          <a:lstStyle/>
          <a:p>
            <a:r>
              <a:rPr lang="en-GB" dirty="0"/>
              <a:t>Data analysis process</a:t>
            </a:r>
            <a:endParaRPr lang="en-US" dirty="0"/>
          </a:p>
        </p:txBody>
      </p:sp>
      <p:pic>
        <p:nvPicPr>
          <p:cNvPr id="5" name="Content Placeholder 4">
            <a:extLst>
              <a:ext uri="{FF2B5EF4-FFF2-40B4-BE49-F238E27FC236}">
                <a16:creationId xmlns:a16="http://schemas.microsoft.com/office/drawing/2014/main" id="{1DE76C0E-7E2F-79A3-9A16-8048A68EF798}"/>
              </a:ext>
            </a:extLst>
          </p:cNvPr>
          <p:cNvPicPr>
            <a:picLocks noGrp="1" noChangeAspect="1"/>
          </p:cNvPicPr>
          <p:nvPr>
            <p:ph idx="1"/>
          </p:nvPr>
        </p:nvPicPr>
        <p:blipFill>
          <a:blip r:embed="rId2"/>
          <a:stretch>
            <a:fillRect/>
          </a:stretch>
        </p:blipFill>
        <p:spPr>
          <a:xfrm>
            <a:off x="4853500" y="1622535"/>
            <a:ext cx="6973056" cy="3917950"/>
          </a:xfrm>
          <a:prstGeom prst="rect">
            <a:avLst/>
          </a:prstGeom>
        </p:spPr>
      </p:pic>
      <p:pic>
        <p:nvPicPr>
          <p:cNvPr id="4" name="Picture 3">
            <a:extLst>
              <a:ext uri="{FF2B5EF4-FFF2-40B4-BE49-F238E27FC236}">
                <a16:creationId xmlns:a16="http://schemas.microsoft.com/office/drawing/2014/main" id="{BA8B11CF-7DE9-17B5-B7C4-687EB493EF6D}"/>
              </a:ext>
            </a:extLst>
          </p:cNvPr>
          <p:cNvPicPr>
            <a:picLocks noChangeAspect="1"/>
          </p:cNvPicPr>
          <p:nvPr/>
        </p:nvPicPr>
        <p:blipFill>
          <a:blip r:embed="rId3"/>
          <a:stretch>
            <a:fillRect/>
          </a:stretch>
        </p:blipFill>
        <p:spPr>
          <a:xfrm>
            <a:off x="266700" y="1622535"/>
            <a:ext cx="4416812" cy="3610568"/>
          </a:xfrm>
          <a:prstGeom prst="rect">
            <a:avLst/>
          </a:prstGeom>
        </p:spPr>
      </p:pic>
    </p:spTree>
    <p:extLst>
      <p:ext uri="{BB962C8B-B14F-4D97-AF65-F5344CB8AC3E}">
        <p14:creationId xmlns:p14="http://schemas.microsoft.com/office/powerpoint/2010/main" val="1838640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E647-746C-FA84-CE00-0F5B2ED023C4}"/>
              </a:ext>
            </a:extLst>
          </p:cNvPr>
          <p:cNvSpPr>
            <a:spLocks noGrp="1"/>
          </p:cNvSpPr>
          <p:nvPr>
            <p:ph type="title"/>
          </p:nvPr>
        </p:nvSpPr>
        <p:spPr>
          <a:xfrm>
            <a:off x="1352550" y="303869"/>
            <a:ext cx="9486900" cy="763859"/>
          </a:xfrm>
        </p:spPr>
        <p:txBody>
          <a:bodyPr/>
          <a:lstStyle/>
          <a:p>
            <a:r>
              <a:rPr lang="en-US" dirty="0"/>
              <a:t>Winter</a:t>
            </a:r>
          </a:p>
        </p:txBody>
      </p:sp>
      <p:sp>
        <p:nvSpPr>
          <p:cNvPr id="3" name="Content Placeholder 2">
            <a:extLst>
              <a:ext uri="{FF2B5EF4-FFF2-40B4-BE49-F238E27FC236}">
                <a16:creationId xmlns:a16="http://schemas.microsoft.com/office/drawing/2014/main" id="{01E99DAB-96C2-DEF1-954C-DB2078306E3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F4DE05-BE51-048F-CF26-33D7BBD49576}"/>
              </a:ext>
            </a:extLst>
          </p:cNvPr>
          <p:cNvPicPr>
            <a:picLocks noChangeAspect="1"/>
          </p:cNvPicPr>
          <p:nvPr/>
        </p:nvPicPr>
        <p:blipFill>
          <a:blip r:embed="rId2"/>
          <a:stretch>
            <a:fillRect/>
          </a:stretch>
        </p:blipFill>
        <p:spPr>
          <a:xfrm>
            <a:off x="1333499" y="1324041"/>
            <a:ext cx="10298731" cy="4942944"/>
          </a:xfrm>
          <a:prstGeom prst="rect">
            <a:avLst/>
          </a:prstGeom>
        </p:spPr>
      </p:pic>
    </p:spTree>
    <p:extLst>
      <p:ext uri="{BB962C8B-B14F-4D97-AF65-F5344CB8AC3E}">
        <p14:creationId xmlns:p14="http://schemas.microsoft.com/office/powerpoint/2010/main" val="1472789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C5290-F09B-95B4-5770-D9188D7AF27B}"/>
              </a:ext>
            </a:extLst>
          </p:cNvPr>
          <p:cNvSpPr>
            <a:spLocks noGrp="1"/>
          </p:cNvSpPr>
          <p:nvPr>
            <p:ph type="title"/>
          </p:nvPr>
        </p:nvSpPr>
        <p:spPr>
          <a:xfrm>
            <a:off x="1371600" y="1371600"/>
            <a:ext cx="2705100" cy="4114800"/>
          </a:xfrm>
        </p:spPr>
        <p:txBody>
          <a:bodyPr anchor="ctr">
            <a:normAutofit/>
          </a:bodyPr>
          <a:lstStyle/>
          <a:p>
            <a:pPr algn="ctr"/>
            <a:r>
              <a:rPr lang="en-GB" sz="3000">
                <a:solidFill>
                  <a:schemeClr val="bg2"/>
                </a:solidFill>
              </a:rPr>
              <a:t>Research Questions</a:t>
            </a:r>
          </a:p>
        </p:txBody>
      </p:sp>
      <p:graphicFrame>
        <p:nvGraphicFramePr>
          <p:cNvPr id="5" name="Content Placeholder 2">
            <a:extLst>
              <a:ext uri="{FF2B5EF4-FFF2-40B4-BE49-F238E27FC236}">
                <a16:creationId xmlns:a16="http://schemas.microsoft.com/office/drawing/2014/main" id="{62EBC226-33AE-1079-F6E9-EBDB929E794D}"/>
              </a:ext>
            </a:extLst>
          </p:cNvPr>
          <p:cNvGraphicFramePr>
            <a:graphicFrameLocks noGrp="1"/>
          </p:cNvGraphicFramePr>
          <p:nvPr>
            <p:ph idx="1"/>
            <p:extLst>
              <p:ext uri="{D42A27DB-BD31-4B8C-83A1-F6EECF244321}">
                <p14:modId xmlns:p14="http://schemas.microsoft.com/office/powerpoint/2010/main" val="155797401"/>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7235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4481B-E423-F28D-CA09-D5D7F049F9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9033DB-C170-4538-A208-1C642C4A55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0A1ADD-CCE0-18BD-36D4-F7B73DF1FE13}"/>
              </a:ext>
            </a:extLst>
          </p:cNvPr>
          <p:cNvPicPr>
            <a:picLocks noChangeAspect="1"/>
          </p:cNvPicPr>
          <p:nvPr/>
        </p:nvPicPr>
        <p:blipFill>
          <a:blip r:embed="rId2"/>
          <a:stretch>
            <a:fillRect/>
          </a:stretch>
        </p:blipFill>
        <p:spPr>
          <a:xfrm>
            <a:off x="1150434" y="549195"/>
            <a:ext cx="10150526" cy="5953770"/>
          </a:xfrm>
          <a:prstGeom prst="rect">
            <a:avLst/>
          </a:prstGeom>
        </p:spPr>
      </p:pic>
      <p:sp>
        <p:nvSpPr>
          <p:cNvPr id="5" name="Title 1">
            <a:extLst>
              <a:ext uri="{FF2B5EF4-FFF2-40B4-BE49-F238E27FC236}">
                <a16:creationId xmlns:a16="http://schemas.microsoft.com/office/drawing/2014/main" id="{44B2975B-4ED6-6ECB-23D5-C8CD9D25B085}"/>
              </a:ext>
            </a:extLst>
          </p:cNvPr>
          <p:cNvSpPr txBox="1">
            <a:spLocks/>
          </p:cNvSpPr>
          <p:nvPr/>
        </p:nvSpPr>
        <p:spPr>
          <a:xfrm>
            <a:off x="1252189" y="-78061"/>
            <a:ext cx="9486900" cy="763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a:t>Winter</a:t>
            </a:r>
            <a:endParaRPr lang="en-US" dirty="0"/>
          </a:p>
        </p:txBody>
      </p:sp>
    </p:spTree>
    <p:extLst>
      <p:ext uri="{BB962C8B-B14F-4D97-AF65-F5344CB8AC3E}">
        <p14:creationId xmlns:p14="http://schemas.microsoft.com/office/powerpoint/2010/main" val="2166603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32F3-A711-20F9-CA7D-FB92766B1992}"/>
              </a:ext>
            </a:extLst>
          </p:cNvPr>
          <p:cNvSpPr>
            <a:spLocks noGrp="1"/>
          </p:cNvSpPr>
          <p:nvPr>
            <p:ph type="title"/>
          </p:nvPr>
        </p:nvSpPr>
        <p:spPr>
          <a:xfrm>
            <a:off x="1352550" y="342899"/>
            <a:ext cx="9486900" cy="685800"/>
          </a:xfrm>
        </p:spPr>
        <p:txBody>
          <a:bodyPr/>
          <a:lstStyle/>
          <a:p>
            <a:r>
              <a:rPr lang="en-US" dirty="0"/>
              <a:t>Summer</a:t>
            </a:r>
          </a:p>
        </p:txBody>
      </p:sp>
      <p:pic>
        <p:nvPicPr>
          <p:cNvPr id="3" name="Picture 2">
            <a:extLst>
              <a:ext uri="{FF2B5EF4-FFF2-40B4-BE49-F238E27FC236}">
                <a16:creationId xmlns:a16="http://schemas.microsoft.com/office/drawing/2014/main" id="{0595DE26-F44D-4413-DB0B-A95FFF28E51A}"/>
              </a:ext>
            </a:extLst>
          </p:cNvPr>
          <p:cNvPicPr>
            <a:picLocks noChangeAspect="1"/>
          </p:cNvPicPr>
          <p:nvPr/>
        </p:nvPicPr>
        <p:blipFill>
          <a:blip r:embed="rId2"/>
          <a:stretch>
            <a:fillRect/>
          </a:stretch>
        </p:blipFill>
        <p:spPr>
          <a:xfrm>
            <a:off x="1065870" y="1228520"/>
            <a:ext cx="10533048" cy="5208522"/>
          </a:xfrm>
          <a:prstGeom prst="rect">
            <a:avLst/>
          </a:prstGeom>
        </p:spPr>
      </p:pic>
    </p:spTree>
    <p:extLst>
      <p:ext uri="{BB962C8B-B14F-4D97-AF65-F5344CB8AC3E}">
        <p14:creationId xmlns:p14="http://schemas.microsoft.com/office/powerpoint/2010/main" val="3817787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32F3-A711-20F9-CA7D-FB92766B1992}"/>
              </a:ext>
            </a:extLst>
          </p:cNvPr>
          <p:cNvSpPr>
            <a:spLocks noGrp="1"/>
          </p:cNvSpPr>
          <p:nvPr>
            <p:ph type="title"/>
          </p:nvPr>
        </p:nvSpPr>
        <p:spPr>
          <a:xfrm>
            <a:off x="1087245" y="106793"/>
            <a:ext cx="9486900" cy="685800"/>
          </a:xfrm>
        </p:spPr>
        <p:txBody>
          <a:bodyPr/>
          <a:lstStyle/>
          <a:p>
            <a:r>
              <a:rPr lang="en-US" dirty="0"/>
              <a:t>Summer</a:t>
            </a:r>
          </a:p>
        </p:txBody>
      </p:sp>
      <p:pic>
        <p:nvPicPr>
          <p:cNvPr id="3" name="Picture 2">
            <a:extLst>
              <a:ext uri="{FF2B5EF4-FFF2-40B4-BE49-F238E27FC236}">
                <a16:creationId xmlns:a16="http://schemas.microsoft.com/office/drawing/2014/main" id="{A8520A50-4350-6643-ECBD-A53D79CC70EF}"/>
              </a:ext>
            </a:extLst>
          </p:cNvPr>
          <p:cNvPicPr>
            <a:picLocks noChangeAspect="1"/>
          </p:cNvPicPr>
          <p:nvPr/>
        </p:nvPicPr>
        <p:blipFill>
          <a:blip r:embed="rId2"/>
          <a:stretch>
            <a:fillRect/>
          </a:stretch>
        </p:blipFill>
        <p:spPr>
          <a:xfrm>
            <a:off x="1087245" y="928338"/>
            <a:ext cx="9733156" cy="5722508"/>
          </a:xfrm>
          <a:prstGeom prst="rect">
            <a:avLst/>
          </a:prstGeom>
        </p:spPr>
      </p:pic>
    </p:spTree>
    <p:extLst>
      <p:ext uri="{BB962C8B-B14F-4D97-AF65-F5344CB8AC3E}">
        <p14:creationId xmlns:p14="http://schemas.microsoft.com/office/powerpoint/2010/main" val="222918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039-BC6C-376C-6293-DC7D4F469D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B41EA3-E21D-0A25-710D-B9C9A014D0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E5A92D6-AF6E-4078-2E9B-027DD9E7B201}"/>
              </a:ext>
            </a:extLst>
          </p:cNvPr>
          <p:cNvPicPr>
            <a:picLocks noChangeAspect="1"/>
          </p:cNvPicPr>
          <p:nvPr/>
        </p:nvPicPr>
        <p:blipFill>
          <a:blip r:embed="rId2"/>
          <a:stretch>
            <a:fillRect/>
          </a:stretch>
        </p:blipFill>
        <p:spPr>
          <a:xfrm>
            <a:off x="1166232" y="114428"/>
            <a:ext cx="10321385" cy="6743572"/>
          </a:xfrm>
          <a:prstGeom prst="rect">
            <a:avLst/>
          </a:prstGeom>
        </p:spPr>
      </p:pic>
    </p:spTree>
    <p:extLst>
      <p:ext uri="{BB962C8B-B14F-4D97-AF65-F5344CB8AC3E}">
        <p14:creationId xmlns:p14="http://schemas.microsoft.com/office/powerpoint/2010/main" val="884241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9452-FAD6-2DF4-0927-E3E5E3C68534}"/>
              </a:ext>
            </a:extLst>
          </p:cNvPr>
          <p:cNvSpPr>
            <a:spLocks noGrp="1"/>
          </p:cNvSpPr>
          <p:nvPr>
            <p:ph type="title"/>
          </p:nvPr>
        </p:nvSpPr>
        <p:spPr>
          <a:xfrm>
            <a:off x="1371600" y="685799"/>
            <a:ext cx="9486900" cy="696951"/>
          </a:xfrm>
        </p:spPr>
        <p:txBody>
          <a:bodyPr/>
          <a:lstStyle/>
          <a:p>
            <a:r>
              <a:rPr lang="en-GB" dirty="0"/>
              <a:t>Conclusions</a:t>
            </a:r>
          </a:p>
        </p:txBody>
      </p:sp>
      <p:sp>
        <p:nvSpPr>
          <p:cNvPr id="3" name="Content Placeholder 2">
            <a:extLst>
              <a:ext uri="{FF2B5EF4-FFF2-40B4-BE49-F238E27FC236}">
                <a16:creationId xmlns:a16="http://schemas.microsoft.com/office/drawing/2014/main" id="{2207ECD3-BB15-AFC1-6784-5DCC88AB669B}"/>
              </a:ext>
            </a:extLst>
          </p:cNvPr>
          <p:cNvSpPr>
            <a:spLocks noGrp="1"/>
          </p:cNvSpPr>
          <p:nvPr>
            <p:ph idx="1"/>
          </p:nvPr>
        </p:nvSpPr>
        <p:spPr>
          <a:xfrm>
            <a:off x="1371599" y="1505415"/>
            <a:ext cx="9486901" cy="4666786"/>
          </a:xfrm>
        </p:spPr>
        <p:txBody>
          <a:bodyPr>
            <a:normAutofit lnSpcReduction="10000"/>
          </a:bodyPr>
          <a:lstStyle/>
          <a:p>
            <a:r>
              <a:rPr lang="en-GB" sz="2000" b="0" i="0" dirty="0">
                <a:solidFill>
                  <a:schemeClr val="tx1"/>
                </a:solidFill>
                <a:effectLst/>
              </a:rPr>
              <a:t>Birmingham has 30 Police Stations across the city.</a:t>
            </a:r>
          </a:p>
          <a:p>
            <a:r>
              <a:rPr lang="en-GB" sz="2000" b="0" i="0" dirty="0">
                <a:solidFill>
                  <a:schemeClr val="tx1"/>
                </a:solidFill>
                <a:effectLst/>
              </a:rPr>
              <a:t>The police data shows a record of 14 different street crime types.</a:t>
            </a:r>
          </a:p>
          <a:p>
            <a:r>
              <a:rPr lang="en-GB" sz="2000" b="0" i="0" dirty="0">
                <a:solidFill>
                  <a:schemeClr val="tx1"/>
                </a:solidFill>
                <a:effectLst/>
              </a:rPr>
              <a:t>Our findings show that IMD scores alone cannot be used to determine the crime count in an area, other factors factors such as proximity to the city centre and and type of crime play a role as well.</a:t>
            </a:r>
            <a:endParaRPr lang="en-GB" sz="2000" dirty="0">
              <a:solidFill>
                <a:schemeClr val="tx1"/>
              </a:solidFill>
            </a:endParaRPr>
          </a:p>
          <a:p>
            <a:r>
              <a:rPr lang="en-GB" sz="2000" b="0" i="0" dirty="0">
                <a:solidFill>
                  <a:schemeClr val="tx1"/>
                </a:solidFill>
                <a:effectLst/>
              </a:rPr>
              <a:t>The city centre of Birmingham and neighbouring inner-city suburbs claim the majority of crimes committed.</a:t>
            </a:r>
          </a:p>
          <a:p>
            <a:r>
              <a:rPr lang="en-GB" sz="2000" b="0" i="0" dirty="0">
                <a:solidFill>
                  <a:schemeClr val="tx1"/>
                </a:solidFill>
                <a:effectLst/>
              </a:rPr>
              <a:t>Several LSOAs in the top 20 are located away from the city centre although these locations are in close proximity to the town centre. </a:t>
            </a:r>
          </a:p>
          <a:p>
            <a:r>
              <a:rPr lang="en-GB" sz="2000" b="0" i="0" dirty="0">
                <a:solidFill>
                  <a:schemeClr val="tx1"/>
                </a:solidFill>
                <a:effectLst/>
              </a:rPr>
              <a:t>Violence and sexual offences make up the majority of crimes committed throughout the year.</a:t>
            </a:r>
          </a:p>
          <a:p>
            <a:r>
              <a:rPr lang="en-GB" sz="2000" b="0" i="0" dirty="0">
                <a:solidFill>
                  <a:schemeClr val="tx1"/>
                </a:solidFill>
                <a:effectLst/>
              </a:rPr>
              <a:t>There is no significant variation in crime count across crime types over the three years.</a:t>
            </a:r>
          </a:p>
          <a:p>
            <a:r>
              <a:rPr lang="en-GB" sz="2000" b="0" i="0" dirty="0">
                <a:solidFill>
                  <a:schemeClr val="tx1"/>
                </a:solidFill>
                <a:effectLst/>
              </a:rPr>
              <a:t>The summer months experience a slightly higher count of crimes than winter.</a:t>
            </a:r>
            <a:endParaRPr lang="en-GB" sz="2000" dirty="0">
              <a:solidFill>
                <a:schemeClr val="tx1"/>
              </a:solidFill>
            </a:endParaRPr>
          </a:p>
        </p:txBody>
      </p:sp>
    </p:spTree>
    <p:extLst>
      <p:ext uri="{BB962C8B-B14F-4D97-AF65-F5344CB8AC3E}">
        <p14:creationId xmlns:p14="http://schemas.microsoft.com/office/powerpoint/2010/main" val="1545402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95677-7D43-42D0-0061-DAA5A8E68D2F}"/>
              </a:ext>
            </a:extLst>
          </p:cNvPr>
          <p:cNvSpPr>
            <a:spLocks noGrp="1"/>
          </p:cNvSpPr>
          <p:nvPr>
            <p:ph type="title"/>
          </p:nvPr>
        </p:nvSpPr>
        <p:spPr>
          <a:xfrm>
            <a:off x="2057400" y="2057400"/>
            <a:ext cx="8115300" cy="1713216"/>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Thanks for listening</a:t>
            </a:r>
            <a:br>
              <a:rPr lang="en-US" sz="3600" kern="1200" cap="all" spc="300" baseline="0" dirty="0">
                <a:solidFill>
                  <a:schemeClr val="bg2"/>
                </a:solidFill>
                <a:latin typeface="+mj-lt"/>
                <a:ea typeface="+mj-ea"/>
                <a:cs typeface="+mj-cs"/>
              </a:rPr>
            </a:br>
            <a:r>
              <a:rPr lang="en-US" sz="3600" kern="1200" cap="all" spc="300" baseline="0" dirty="0">
                <a:solidFill>
                  <a:schemeClr val="bg2"/>
                </a:solidFill>
                <a:latin typeface="+mj-lt"/>
                <a:ea typeface="+mj-ea"/>
                <a:cs typeface="+mj-cs"/>
              </a:rPr>
              <a:t>Questions?</a:t>
            </a:r>
          </a:p>
        </p:txBody>
      </p:sp>
    </p:spTree>
    <p:extLst>
      <p:ext uri="{BB962C8B-B14F-4D97-AF65-F5344CB8AC3E}">
        <p14:creationId xmlns:p14="http://schemas.microsoft.com/office/powerpoint/2010/main" val="2725804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F42D-5707-0437-BD02-36FB78564D8A}"/>
              </a:ext>
            </a:extLst>
          </p:cNvPr>
          <p:cNvSpPr>
            <a:spLocks noGrp="1"/>
          </p:cNvSpPr>
          <p:nvPr>
            <p:ph type="title"/>
          </p:nvPr>
        </p:nvSpPr>
        <p:spPr/>
        <p:txBody>
          <a:bodyPr/>
          <a:lstStyle/>
          <a:p>
            <a:endParaRPr lang="en-GB"/>
          </a:p>
        </p:txBody>
      </p:sp>
      <p:pic>
        <p:nvPicPr>
          <p:cNvPr id="9" name="Content Placeholder 8" descr="A screen shot of a computer screen&#10;&#10;Description automatically generated">
            <a:extLst>
              <a:ext uri="{FF2B5EF4-FFF2-40B4-BE49-F238E27FC236}">
                <a16:creationId xmlns:a16="http://schemas.microsoft.com/office/drawing/2014/main" id="{51E1F128-3ECA-CC12-6295-6508F00CA21C}"/>
              </a:ext>
            </a:extLst>
          </p:cNvPr>
          <p:cNvPicPr>
            <a:picLocks noGrp="1" noChangeAspect="1"/>
          </p:cNvPicPr>
          <p:nvPr>
            <p:ph idx="1"/>
          </p:nvPr>
        </p:nvPicPr>
        <p:blipFill>
          <a:blip r:embed="rId2"/>
          <a:stretch>
            <a:fillRect/>
          </a:stretch>
        </p:blipFill>
        <p:spPr>
          <a:xfrm>
            <a:off x="-292287" y="-308741"/>
            <a:ext cx="12561452" cy="7536873"/>
          </a:xfrm>
        </p:spPr>
      </p:pic>
    </p:spTree>
    <p:extLst>
      <p:ext uri="{BB962C8B-B14F-4D97-AF65-F5344CB8AC3E}">
        <p14:creationId xmlns:p14="http://schemas.microsoft.com/office/powerpoint/2010/main" val="757521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67E2F-12C5-668E-A549-AF99732B9F0A}"/>
              </a:ext>
            </a:extLst>
          </p:cNvPr>
          <p:cNvSpPr>
            <a:spLocks noGrp="1"/>
          </p:cNvSpPr>
          <p:nvPr>
            <p:ph type="title"/>
          </p:nvPr>
        </p:nvSpPr>
        <p:spPr>
          <a:xfrm>
            <a:off x="1371600" y="1371600"/>
            <a:ext cx="2705100" cy="4114800"/>
          </a:xfrm>
        </p:spPr>
        <p:txBody>
          <a:bodyPr anchor="ctr">
            <a:normAutofit/>
          </a:bodyPr>
          <a:lstStyle/>
          <a:p>
            <a:pPr algn="ctr"/>
            <a:r>
              <a:rPr lang="en-GB" dirty="0" err="1">
                <a:solidFill>
                  <a:schemeClr val="bg2"/>
                </a:solidFill>
              </a:rPr>
              <a:t>Lsoa</a:t>
            </a:r>
            <a:r>
              <a:rPr lang="en-GB" dirty="0">
                <a:solidFill>
                  <a:schemeClr val="bg2"/>
                </a:solidFill>
              </a:rPr>
              <a:t> and </a:t>
            </a:r>
            <a:r>
              <a:rPr lang="en-GB" dirty="0" err="1">
                <a:solidFill>
                  <a:schemeClr val="bg2"/>
                </a:solidFill>
              </a:rPr>
              <a:t>imd</a:t>
            </a:r>
            <a:r>
              <a:rPr lang="en-GB" dirty="0">
                <a:solidFill>
                  <a:schemeClr val="bg2"/>
                </a:solidFill>
              </a:rPr>
              <a:t> score</a:t>
            </a:r>
          </a:p>
        </p:txBody>
      </p:sp>
      <p:graphicFrame>
        <p:nvGraphicFramePr>
          <p:cNvPr id="5" name="Content Placeholder 2">
            <a:extLst>
              <a:ext uri="{FF2B5EF4-FFF2-40B4-BE49-F238E27FC236}">
                <a16:creationId xmlns:a16="http://schemas.microsoft.com/office/drawing/2014/main" id="{C1DD7941-C7FB-BC3C-4DED-1640DB2F6FBF}"/>
              </a:ext>
            </a:extLst>
          </p:cNvPr>
          <p:cNvGraphicFramePr>
            <a:graphicFrameLocks noGrp="1"/>
          </p:cNvGraphicFramePr>
          <p:nvPr>
            <p:ph idx="1"/>
            <p:extLst>
              <p:ext uri="{D42A27DB-BD31-4B8C-83A1-F6EECF244321}">
                <p14:modId xmlns:p14="http://schemas.microsoft.com/office/powerpoint/2010/main" val="3867809626"/>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CA076924-84DA-1587-EB96-DD88E2A21C9D}"/>
              </a:ext>
            </a:extLst>
          </p:cNvPr>
          <p:cNvPicPr>
            <a:picLocks noChangeAspect="1"/>
          </p:cNvPicPr>
          <p:nvPr/>
        </p:nvPicPr>
        <p:blipFill>
          <a:blip r:embed="rId7"/>
          <a:stretch>
            <a:fillRect/>
          </a:stretch>
        </p:blipFill>
        <p:spPr>
          <a:xfrm>
            <a:off x="584065" y="275485"/>
            <a:ext cx="4502285" cy="1709148"/>
          </a:xfrm>
          <a:prstGeom prst="rect">
            <a:avLst/>
          </a:prstGeom>
        </p:spPr>
      </p:pic>
      <p:pic>
        <p:nvPicPr>
          <p:cNvPr id="7" name="Picture 6">
            <a:extLst>
              <a:ext uri="{FF2B5EF4-FFF2-40B4-BE49-F238E27FC236}">
                <a16:creationId xmlns:a16="http://schemas.microsoft.com/office/drawing/2014/main" id="{8CDA42BE-0A56-AFC5-95C7-4D7D4AEAA9F2}"/>
              </a:ext>
            </a:extLst>
          </p:cNvPr>
          <p:cNvPicPr>
            <a:picLocks noChangeAspect="1"/>
          </p:cNvPicPr>
          <p:nvPr/>
        </p:nvPicPr>
        <p:blipFill>
          <a:blip r:embed="rId8"/>
          <a:stretch>
            <a:fillRect/>
          </a:stretch>
        </p:blipFill>
        <p:spPr>
          <a:xfrm>
            <a:off x="95381" y="4263768"/>
            <a:ext cx="5257538" cy="1320386"/>
          </a:xfrm>
          <a:prstGeom prst="rect">
            <a:avLst/>
          </a:prstGeom>
        </p:spPr>
      </p:pic>
    </p:spTree>
    <p:extLst>
      <p:ext uri="{BB962C8B-B14F-4D97-AF65-F5344CB8AC3E}">
        <p14:creationId xmlns:p14="http://schemas.microsoft.com/office/powerpoint/2010/main" val="195953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EFA976-0132-4AF3-B3A3-B2D1C89C6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9486900" cy="4114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E00055F-4014-FEB1-D017-1BD2C3CFD645}"/>
              </a:ext>
            </a:extLst>
          </p:cNvPr>
          <p:cNvSpPr>
            <a:spLocks noGrp="1"/>
          </p:cNvSpPr>
          <p:nvPr>
            <p:ph type="title"/>
          </p:nvPr>
        </p:nvSpPr>
        <p:spPr>
          <a:xfrm>
            <a:off x="2057400" y="1924493"/>
            <a:ext cx="8115300" cy="1774204"/>
          </a:xfrm>
        </p:spPr>
        <p:txBody>
          <a:bodyPr vert="horz" lIns="91440" tIns="45720" rIns="91440" bIns="45720" rtlCol="0" anchor="b">
            <a:normAutofit/>
          </a:bodyPr>
          <a:lstStyle/>
          <a:p>
            <a:r>
              <a:rPr lang="en-GB" sz="4400" i="0" dirty="0">
                <a:solidFill>
                  <a:schemeClr val="tx1"/>
                </a:solidFill>
                <a:effectLst/>
              </a:rPr>
              <a:t>Data Cleaning and Preparation</a:t>
            </a:r>
            <a:endParaRPr lang="en-US" sz="11500" kern="1200" cap="all" spc="300" baseline="0" dirty="0">
              <a:solidFill>
                <a:schemeClr val="tx1"/>
              </a:solidFill>
              <a:ea typeface="+mj-ea"/>
              <a:cs typeface="+mj-cs"/>
            </a:endParaRPr>
          </a:p>
        </p:txBody>
      </p:sp>
      <p:sp>
        <p:nvSpPr>
          <p:cNvPr id="5" name="Text Placeholder 4">
            <a:extLst>
              <a:ext uri="{FF2B5EF4-FFF2-40B4-BE49-F238E27FC236}">
                <a16:creationId xmlns:a16="http://schemas.microsoft.com/office/drawing/2014/main" id="{E014AFB6-9535-8244-BA7B-9410BCADA713}"/>
              </a:ext>
            </a:extLst>
          </p:cNvPr>
          <p:cNvSpPr>
            <a:spLocks noGrp="1"/>
          </p:cNvSpPr>
          <p:nvPr>
            <p:ph type="body" idx="1"/>
          </p:nvPr>
        </p:nvSpPr>
        <p:spPr>
          <a:xfrm>
            <a:off x="2057400" y="3893906"/>
            <a:ext cx="8115300" cy="1028967"/>
          </a:xfrm>
        </p:spPr>
        <p:txBody>
          <a:bodyPr vert="horz" lIns="91440" tIns="45720" rIns="91440" bIns="45720" rtlCol="0" anchor="t">
            <a:normAutofit/>
          </a:bodyPr>
          <a:lstStyle/>
          <a:p>
            <a:r>
              <a:rPr lang="en-GB" dirty="0"/>
              <a:t>Merging, Cleaning and Analysing data</a:t>
            </a:r>
            <a:endParaRPr lang="en-US" sz="2400" i="1" kern="1200" dirty="0">
              <a:solidFill>
                <a:schemeClr val="tx2"/>
              </a:solidFill>
              <a:latin typeface="+mj-lt"/>
              <a:ea typeface="+mn-ea"/>
              <a:cs typeface="+mn-cs"/>
            </a:endParaRPr>
          </a:p>
        </p:txBody>
      </p:sp>
    </p:spTree>
    <p:extLst>
      <p:ext uri="{BB962C8B-B14F-4D97-AF65-F5344CB8AC3E}">
        <p14:creationId xmlns:p14="http://schemas.microsoft.com/office/powerpoint/2010/main" val="67391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1111-C40E-385A-2F5D-9091A5522E1A}"/>
              </a:ext>
            </a:extLst>
          </p:cNvPr>
          <p:cNvSpPr>
            <a:spLocks noGrp="1"/>
          </p:cNvSpPr>
          <p:nvPr>
            <p:ph type="title"/>
          </p:nvPr>
        </p:nvSpPr>
        <p:spPr>
          <a:xfrm>
            <a:off x="1578257" y="-685800"/>
            <a:ext cx="9486900" cy="1371600"/>
          </a:xfrm>
        </p:spPr>
        <p:txBody>
          <a:bodyPr/>
          <a:lstStyle/>
          <a:p>
            <a:r>
              <a:rPr lang="en-GB" dirty="0"/>
              <a:t>Merging and Cleaning data</a:t>
            </a:r>
          </a:p>
        </p:txBody>
      </p:sp>
      <p:pic>
        <p:nvPicPr>
          <p:cNvPr id="4" name="Picture 3">
            <a:extLst>
              <a:ext uri="{FF2B5EF4-FFF2-40B4-BE49-F238E27FC236}">
                <a16:creationId xmlns:a16="http://schemas.microsoft.com/office/drawing/2014/main" id="{3A04E375-CD76-0C63-F8CD-B8A640CAFA32}"/>
              </a:ext>
            </a:extLst>
          </p:cNvPr>
          <p:cNvPicPr>
            <a:picLocks noChangeAspect="1"/>
          </p:cNvPicPr>
          <p:nvPr/>
        </p:nvPicPr>
        <p:blipFill>
          <a:blip r:embed="rId2"/>
          <a:stretch>
            <a:fillRect/>
          </a:stretch>
        </p:blipFill>
        <p:spPr>
          <a:xfrm>
            <a:off x="276899" y="812960"/>
            <a:ext cx="11621876" cy="5802491"/>
          </a:xfrm>
          <a:prstGeom prst="rect">
            <a:avLst/>
          </a:prstGeom>
        </p:spPr>
      </p:pic>
    </p:spTree>
    <p:extLst>
      <p:ext uri="{BB962C8B-B14F-4D97-AF65-F5344CB8AC3E}">
        <p14:creationId xmlns:p14="http://schemas.microsoft.com/office/powerpoint/2010/main" val="1072147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8003-6EC4-6AA6-93CA-7F8EE9CF49F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34EAC3B-C204-0741-F8E1-3E13C1CA41A2}"/>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9D0314CF-E3F8-A762-40D9-B8699BD1906E}"/>
              </a:ext>
            </a:extLst>
          </p:cNvPr>
          <p:cNvPicPr>
            <a:picLocks noChangeAspect="1"/>
          </p:cNvPicPr>
          <p:nvPr/>
        </p:nvPicPr>
        <p:blipFill>
          <a:blip r:embed="rId2"/>
          <a:stretch>
            <a:fillRect/>
          </a:stretch>
        </p:blipFill>
        <p:spPr>
          <a:xfrm>
            <a:off x="1248717" y="769284"/>
            <a:ext cx="9816440" cy="5714262"/>
          </a:xfrm>
          <a:prstGeom prst="rect">
            <a:avLst/>
          </a:prstGeom>
        </p:spPr>
      </p:pic>
      <p:sp>
        <p:nvSpPr>
          <p:cNvPr id="5" name="Title 1">
            <a:extLst>
              <a:ext uri="{FF2B5EF4-FFF2-40B4-BE49-F238E27FC236}">
                <a16:creationId xmlns:a16="http://schemas.microsoft.com/office/drawing/2014/main" id="{325C871C-72DF-18D2-3DEC-FE1DE0151904}"/>
              </a:ext>
            </a:extLst>
          </p:cNvPr>
          <p:cNvSpPr txBox="1">
            <a:spLocks/>
          </p:cNvSpPr>
          <p:nvPr/>
        </p:nvSpPr>
        <p:spPr>
          <a:xfrm>
            <a:off x="1578257" y="-685800"/>
            <a:ext cx="9486900"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GB"/>
              <a:t>Merging and Cleaning data</a:t>
            </a:r>
            <a:endParaRPr lang="en-GB" dirty="0"/>
          </a:p>
        </p:txBody>
      </p:sp>
    </p:spTree>
    <p:extLst>
      <p:ext uri="{BB962C8B-B14F-4D97-AF65-F5344CB8AC3E}">
        <p14:creationId xmlns:p14="http://schemas.microsoft.com/office/powerpoint/2010/main" val="969259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1111-C40E-385A-2F5D-9091A5522E1A}"/>
              </a:ext>
            </a:extLst>
          </p:cNvPr>
          <p:cNvSpPr>
            <a:spLocks noGrp="1"/>
          </p:cNvSpPr>
          <p:nvPr>
            <p:ph type="title"/>
          </p:nvPr>
        </p:nvSpPr>
        <p:spPr>
          <a:xfrm>
            <a:off x="1005468" y="117087"/>
            <a:ext cx="9486900" cy="1371600"/>
          </a:xfrm>
        </p:spPr>
        <p:txBody>
          <a:bodyPr/>
          <a:lstStyle/>
          <a:p>
            <a:r>
              <a:rPr lang="en-GB" dirty="0"/>
              <a:t>Merging and Cleaning data</a:t>
            </a:r>
          </a:p>
        </p:txBody>
      </p:sp>
      <p:pic>
        <p:nvPicPr>
          <p:cNvPr id="3" name="Picture 2">
            <a:extLst>
              <a:ext uri="{FF2B5EF4-FFF2-40B4-BE49-F238E27FC236}">
                <a16:creationId xmlns:a16="http://schemas.microsoft.com/office/drawing/2014/main" id="{B3DDED7F-B1C9-4001-E752-8CE9A83642CE}"/>
              </a:ext>
            </a:extLst>
          </p:cNvPr>
          <p:cNvPicPr>
            <a:picLocks noChangeAspect="1"/>
          </p:cNvPicPr>
          <p:nvPr/>
        </p:nvPicPr>
        <p:blipFill>
          <a:blip r:embed="rId2"/>
          <a:stretch>
            <a:fillRect/>
          </a:stretch>
        </p:blipFill>
        <p:spPr>
          <a:xfrm>
            <a:off x="1188534" y="1765286"/>
            <a:ext cx="9814932" cy="4655419"/>
          </a:xfrm>
          <a:prstGeom prst="rect">
            <a:avLst/>
          </a:prstGeom>
        </p:spPr>
      </p:pic>
    </p:spTree>
    <p:extLst>
      <p:ext uri="{BB962C8B-B14F-4D97-AF65-F5344CB8AC3E}">
        <p14:creationId xmlns:p14="http://schemas.microsoft.com/office/powerpoint/2010/main" val="2244454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5F939-EC6F-D718-25EC-975DD72FDEB1}"/>
              </a:ext>
            </a:extLst>
          </p:cNvPr>
          <p:cNvPicPr>
            <a:picLocks noChangeAspect="1"/>
          </p:cNvPicPr>
          <p:nvPr/>
        </p:nvPicPr>
        <p:blipFill rotWithShape="1">
          <a:blip r:embed="rId2"/>
          <a:srcRect r="34554"/>
          <a:stretch/>
        </p:blipFill>
        <p:spPr>
          <a:xfrm>
            <a:off x="116732" y="943789"/>
            <a:ext cx="2665380" cy="3662115"/>
          </a:xfrm>
          <a:prstGeom prst="rect">
            <a:avLst/>
          </a:prstGeom>
        </p:spPr>
      </p:pic>
      <p:sp>
        <p:nvSpPr>
          <p:cNvPr id="2" name="Title 1">
            <a:extLst>
              <a:ext uri="{FF2B5EF4-FFF2-40B4-BE49-F238E27FC236}">
                <a16:creationId xmlns:a16="http://schemas.microsoft.com/office/drawing/2014/main" id="{055C4CBB-24D7-E08C-2958-AA8924D1B74B}"/>
              </a:ext>
            </a:extLst>
          </p:cNvPr>
          <p:cNvSpPr>
            <a:spLocks noGrp="1"/>
          </p:cNvSpPr>
          <p:nvPr>
            <p:ph type="title"/>
          </p:nvPr>
        </p:nvSpPr>
        <p:spPr>
          <a:xfrm>
            <a:off x="1222443" y="-546099"/>
            <a:ext cx="9486900" cy="1371600"/>
          </a:xfrm>
        </p:spPr>
        <p:txBody>
          <a:bodyPr/>
          <a:lstStyle/>
          <a:p>
            <a:r>
              <a:rPr lang="en-GB" dirty="0"/>
              <a:t>Police Data </a:t>
            </a:r>
          </a:p>
        </p:txBody>
      </p:sp>
      <p:pic>
        <p:nvPicPr>
          <p:cNvPr id="5" name="Picture 4">
            <a:extLst>
              <a:ext uri="{FF2B5EF4-FFF2-40B4-BE49-F238E27FC236}">
                <a16:creationId xmlns:a16="http://schemas.microsoft.com/office/drawing/2014/main" id="{887AA553-1D2C-F352-185B-76855A22021C}"/>
              </a:ext>
            </a:extLst>
          </p:cNvPr>
          <p:cNvPicPr>
            <a:picLocks noChangeAspect="1"/>
          </p:cNvPicPr>
          <p:nvPr/>
        </p:nvPicPr>
        <p:blipFill>
          <a:blip r:embed="rId3"/>
          <a:stretch>
            <a:fillRect/>
          </a:stretch>
        </p:blipFill>
        <p:spPr>
          <a:xfrm>
            <a:off x="1535705" y="943789"/>
            <a:ext cx="1609763" cy="4660901"/>
          </a:xfrm>
          <a:prstGeom prst="rect">
            <a:avLst/>
          </a:prstGeom>
        </p:spPr>
      </p:pic>
      <p:pic>
        <p:nvPicPr>
          <p:cNvPr id="6" name="Picture 5">
            <a:extLst>
              <a:ext uri="{FF2B5EF4-FFF2-40B4-BE49-F238E27FC236}">
                <a16:creationId xmlns:a16="http://schemas.microsoft.com/office/drawing/2014/main" id="{3BDE7C9B-0328-3A55-9A2B-5F32936A6538}"/>
              </a:ext>
            </a:extLst>
          </p:cNvPr>
          <p:cNvPicPr>
            <a:picLocks noChangeAspect="1"/>
          </p:cNvPicPr>
          <p:nvPr/>
        </p:nvPicPr>
        <p:blipFill>
          <a:blip r:embed="rId4"/>
          <a:stretch>
            <a:fillRect/>
          </a:stretch>
        </p:blipFill>
        <p:spPr>
          <a:xfrm>
            <a:off x="3183168" y="1108954"/>
            <a:ext cx="9073310" cy="4234773"/>
          </a:xfrm>
          <a:prstGeom prst="rect">
            <a:avLst/>
          </a:prstGeom>
        </p:spPr>
      </p:pic>
    </p:spTree>
    <p:extLst>
      <p:ext uri="{BB962C8B-B14F-4D97-AF65-F5344CB8AC3E}">
        <p14:creationId xmlns:p14="http://schemas.microsoft.com/office/powerpoint/2010/main" val="771166513"/>
      </p:ext>
    </p:extLst>
  </p:cSld>
  <p:clrMapOvr>
    <a:masterClrMapping/>
  </p:clrMapOvr>
</p:sld>
</file>

<file path=ppt/theme/theme1.xml><?xml version="1.0" encoding="utf-8"?>
<a:theme xmlns:a="http://schemas.openxmlformats.org/drawingml/2006/main" name="ClassicFram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3068</TotalTime>
  <Words>672</Words>
  <Application>Microsoft Office PowerPoint</Application>
  <PresentationFormat>Widescreen</PresentationFormat>
  <Paragraphs>70</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Gill Sans MT</vt:lpstr>
      <vt:lpstr>Goudy Old Style</vt:lpstr>
      <vt:lpstr>Slack-Lato</vt:lpstr>
      <vt:lpstr>ClassicFrameVTI</vt:lpstr>
      <vt:lpstr>Exploratory data analysis: Crime data in Birmingham Aug 2020 – Jul 2023</vt:lpstr>
      <vt:lpstr>Purpose of the project </vt:lpstr>
      <vt:lpstr>Research Questions</vt:lpstr>
      <vt:lpstr>Lsoa and imd score</vt:lpstr>
      <vt:lpstr>Data Cleaning and Preparation</vt:lpstr>
      <vt:lpstr>Merging and Cleaning data</vt:lpstr>
      <vt:lpstr>PowerPoint Presentation</vt:lpstr>
      <vt:lpstr>Merging and Cleaning data</vt:lpstr>
      <vt:lpstr>Police Data </vt:lpstr>
      <vt:lpstr>Police Data </vt:lpstr>
      <vt:lpstr>LSOA Map Plot</vt:lpstr>
      <vt:lpstr>Research Question 1 </vt:lpstr>
      <vt:lpstr>Summary data</vt:lpstr>
      <vt:lpstr>PowerPoint Presentation</vt:lpstr>
      <vt:lpstr>PowerPoint Presentation</vt:lpstr>
      <vt:lpstr>Geoapify Police stations</vt:lpstr>
      <vt:lpstr>PowerPoint Presentation</vt:lpstr>
      <vt:lpstr>Research Question 2 </vt:lpstr>
      <vt:lpstr>Data analysis process</vt:lpstr>
      <vt:lpstr>PowerPoint Presentation</vt:lpstr>
      <vt:lpstr>PowerPoint Presentation</vt:lpstr>
      <vt:lpstr>PowerPoint Presentation</vt:lpstr>
      <vt:lpstr>Research Question 3 </vt:lpstr>
      <vt:lpstr>Data analysis process</vt:lpstr>
      <vt:lpstr> </vt:lpstr>
      <vt:lpstr>PowerPoint Presentation</vt:lpstr>
      <vt:lpstr>Research Question 4 </vt:lpstr>
      <vt:lpstr>Data analysis process</vt:lpstr>
      <vt:lpstr>Winter</vt:lpstr>
      <vt:lpstr>PowerPoint Presentation</vt:lpstr>
      <vt:lpstr>Summer</vt:lpstr>
      <vt:lpstr>Summer</vt:lpstr>
      <vt:lpstr>PowerPoint Presentation</vt:lpstr>
      <vt:lpstr>Conclusions</vt:lpstr>
      <vt:lpstr>Thanks for listening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and analysing Crime data in Birmingham</dc:title>
  <dc:creator>KAJ KABILAN</dc:creator>
  <cp:lastModifiedBy>Mushfiqur Rahman</cp:lastModifiedBy>
  <cp:revision>44</cp:revision>
  <dcterms:created xsi:type="dcterms:W3CDTF">2023-09-19T19:05:00Z</dcterms:created>
  <dcterms:modified xsi:type="dcterms:W3CDTF">2023-09-25T19:34:23Z</dcterms:modified>
</cp:coreProperties>
</file>